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4"/>
    <p:sldMasterId id="2147483668" r:id="rId5"/>
    <p:sldMasterId id="2147483678" r:id="rId6"/>
    <p:sldMasterId id="2147483688" r:id="rId7"/>
    <p:sldMasterId id="2147483698" r:id="rId8"/>
  </p:sldMasterIdLst>
  <p:notesMasterIdLst>
    <p:notesMasterId r:id="rId34"/>
  </p:notesMasterIdLst>
  <p:handoutMasterIdLst>
    <p:handoutMasterId r:id="rId35"/>
  </p:handoutMasterIdLst>
  <p:sldIdLst>
    <p:sldId id="260" r:id="rId9"/>
    <p:sldId id="259" r:id="rId10"/>
    <p:sldId id="362" r:id="rId11"/>
    <p:sldId id="352" r:id="rId12"/>
    <p:sldId id="316" r:id="rId13"/>
    <p:sldId id="359" r:id="rId14"/>
    <p:sldId id="360" r:id="rId15"/>
    <p:sldId id="363" r:id="rId16"/>
    <p:sldId id="324" r:id="rId17"/>
    <p:sldId id="322" r:id="rId18"/>
    <p:sldId id="323" r:id="rId19"/>
    <p:sldId id="314" r:id="rId20"/>
    <p:sldId id="340" r:id="rId21"/>
    <p:sldId id="343" r:id="rId22"/>
    <p:sldId id="364" r:id="rId23"/>
    <p:sldId id="291" r:id="rId24"/>
    <p:sldId id="321" r:id="rId25"/>
    <p:sldId id="266" r:id="rId26"/>
    <p:sldId id="257" r:id="rId27"/>
    <p:sldId id="258" r:id="rId28"/>
    <p:sldId id="326" r:id="rId29"/>
    <p:sldId id="335" r:id="rId30"/>
    <p:sldId id="354" r:id="rId31"/>
    <p:sldId id="365" r:id="rId32"/>
    <p:sldId id="366" r:id="rId33"/>
  </p:sldIdLst>
  <p:sldSz cx="9144000" cy="6858000" type="screen4x3"/>
  <p:notesSz cx="7019925" cy="9305925"/>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AAA00"/>
    <a:srgbClr val="BFB8AF"/>
    <a:srgbClr val="333F48"/>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2784" y="9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AE4D7-29AD-4B41-B68F-13C3FD5AF0C7}"/>
              </a:ext>
            </a:extLst>
          </p:cNvPr>
          <p:cNvSpPr>
            <a:spLocks noGrp="1"/>
          </p:cNvSpPr>
          <p:nvPr>
            <p:ph type="hdr" sz="quarter"/>
          </p:nvPr>
        </p:nvSpPr>
        <p:spPr>
          <a:xfrm>
            <a:off x="0" y="0"/>
            <a:ext cx="4930382" cy="466912"/>
          </a:xfrm>
          <a:prstGeom prst="rect">
            <a:avLst/>
          </a:prstGeom>
        </p:spPr>
        <p:txBody>
          <a:bodyPr vert="horz" lIns="93279" tIns="46640" rIns="93279" bIns="46640" rtlCol="0"/>
          <a:lstStyle>
            <a:lvl1pPr algn="l">
              <a:defRPr sz="1200"/>
            </a:lvl1pPr>
          </a:lstStyle>
          <a:p>
            <a:endParaRPr lang="en-US"/>
          </a:p>
        </p:txBody>
      </p:sp>
      <p:sp>
        <p:nvSpPr>
          <p:cNvPr id="3" name="Date Placeholder 2">
            <a:extLst>
              <a:ext uri="{FF2B5EF4-FFF2-40B4-BE49-F238E27FC236}">
                <a16:creationId xmlns:a16="http://schemas.microsoft.com/office/drawing/2014/main" id="{4AE04147-FF63-4C3C-A64B-7C6068FFA9C2}"/>
              </a:ext>
            </a:extLst>
          </p:cNvPr>
          <p:cNvSpPr>
            <a:spLocks noGrp="1"/>
          </p:cNvSpPr>
          <p:nvPr>
            <p:ph type="dt" sz="quarter" idx="1"/>
          </p:nvPr>
        </p:nvSpPr>
        <p:spPr>
          <a:xfrm>
            <a:off x="5857762" y="0"/>
            <a:ext cx="1160538" cy="466912"/>
          </a:xfrm>
          <a:prstGeom prst="rect">
            <a:avLst/>
          </a:prstGeom>
        </p:spPr>
        <p:txBody>
          <a:bodyPr vert="horz" lIns="93279" tIns="46640" rIns="93279" bIns="46640" rtlCol="0"/>
          <a:lstStyle>
            <a:lvl1pPr algn="r">
              <a:defRPr sz="1200"/>
            </a:lvl1pPr>
          </a:lstStyle>
          <a:p>
            <a:fld id="{B29071E2-2F07-42F7-986F-0EAAD137B443}" type="datetimeFigureOut">
              <a:rPr lang="en-US" smtClean="0"/>
              <a:t>10/7/2019</a:t>
            </a:fld>
            <a:endParaRPr lang="en-US"/>
          </a:p>
        </p:txBody>
      </p:sp>
      <p:sp>
        <p:nvSpPr>
          <p:cNvPr id="4" name="Footer Placeholder 3">
            <a:extLst>
              <a:ext uri="{FF2B5EF4-FFF2-40B4-BE49-F238E27FC236}">
                <a16:creationId xmlns:a16="http://schemas.microsoft.com/office/drawing/2014/main" id="{3CFDE777-DA24-4860-8B94-DD8CA724C442}"/>
              </a:ext>
            </a:extLst>
          </p:cNvPr>
          <p:cNvSpPr>
            <a:spLocks noGrp="1"/>
          </p:cNvSpPr>
          <p:nvPr>
            <p:ph type="ftr" sz="quarter" idx="2"/>
          </p:nvPr>
        </p:nvSpPr>
        <p:spPr>
          <a:xfrm>
            <a:off x="0" y="8839015"/>
            <a:ext cx="3041968" cy="466911"/>
          </a:xfrm>
          <a:prstGeom prst="rect">
            <a:avLst/>
          </a:prstGeom>
        </p:spPr>
        <p:txBody>
          <a:bodyPr vert="horz" lIns="93279" tIns="46640" rIns="93279" bIns="4664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D053F8-EEF4-4089-AD2F-65FA9518895A}"/>
              </a:ext>
            </a:extLst>
          </p:cNvPr>
          <p:cNvSpPr>
            <a:spLocks noGrp="1"/>
          </p:cNvSpPr>
          <p:nvPr>
            <p:ph type="sldNum" sz="quarter" idx="3"/>
          </p:nvPr>
        </p:nvSpPr>
        <p:spPr>
          <a:xfrm>
            <a:off x="3976333" y="8839015"/>
            <a:ext cx="3041968" cy="466911"/>
          </a:xfrm>
          <a:prstGeom prst="rect">
            <a:avLst/>
          </a:prstGeom>
        </p:spPr>
        <p:txBody>
          <a:bodyPr vert="horz" lIns="93279" tIns="46640" rIns="93279" bIns="46640" rtlCol="0" anchor="b"/>
          <a:lstStyle>
            <a:lvl1pPr algn="r">
              <a:defRPr sz="1200"/>
            </a:lvl1pPr>
          </a:lstStyle>
          <a:p>
            <a:fld id="{86A3B235-CE85-410C-8824-B29088CF9033}" type="slidenum">
              <a:rPr lang="en-US" smtClean="0"/>
              <a:t>‹#›</a:t>
            </a:fld>
            <a:endParaRPr lang="en-US"/>
          </a:p>
        </p:txBody>
      </p:sp>
    </p:spTree>
    <p:extLst>
      <p:ext uri="{BB962C8B-B14F-4D97-AF65-F5344CB8AC3E}">
        <p14:creationId xmlns:p14="http://schemas.microsoft.com/office/powerpoint/2010/main" val="5179835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79" tIns="46640" rIns="93279" bIns="46640"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79" tIns="46640" rIns="93279" bIns="46640" rtlCol="0"/>
          <a:lstStyle>
            <a:lvl1pPr algn="r">
              <a:defRPr sz="1200"/>
            </a:lvl1pPr>
          </a:lstStyle>
          <a:p>
            <a:fld id="{F6338FDC-21F3-444E-95A2-117FE600F822}" type="datetimeFigureOut">
              <a:rPr lang="en-US" smtClean="0"/>
              <a:t>10/7/2019</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79" tIns="46640" rIns="93279" bIns="46640"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79" tIns="46640" rIns="93279" bIns="4664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5"/>
            <a:ext cx="3041968" cy="466911"/>
          </a:xfrm>
          <a:prstGeom prst="rect">
            <a:avLst/>
          </a:prstGeom>
        </p:spPr>
        <p:txBody>
          <a:bodyPr vert="horz" lIns="93279" tIns="46640" rIns="93279" bIns="46640"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5"/>
            <a:ext cx="3041968" cy="466911"/>
          </a:xfrm>
          <a:prstGeom prst="rect">
            <a:avLst/>
          </a:prstGeom>
        </p:spPr>
        <p:txBody>
          <a:bodyPr vert="horz" lIns="93279" tIns="46640" rIns="93279" bIns="46640" rtlCol="0" anchor="b"/>
          <a:lstStyle>
            <a:lvl1pPr algn="r">
              <a:defRPr sz="1200"/>
            </a:lvl1pPr>
          </a:lstStyle>
          <a:p>
            <a:fld id="{DB553C16-5B72-4F6F-A486-EB2ACAFB3C9B}" type="slidenum">
              <a:rPr lang="en-US" smtClean="0"/>
              <a:t>‹#›</a:t>
            </a:fld>
            <a:endParaRPr lang="en-US"/>
          </a:p>
        </p:txBody>
      </p:sp>
    </p:spTree>
    <p:extLst>
      <p:ext uri="{BB962C8B-B14F-4D97-AF65-F5344CB8AC3E}">
        <p14:creationId xmlns:p14="http://schemas.microsoft.com/office/powerpoint/2010/main" val="780230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start with these negative statistics in mind.</a:t>
            </a:r>
          </a:p>
          <a:p>
            <a:endParaRPr lang="en-US" dirty="0"/>
          </a:p>
          <a:p>
            <a:r>
              <a:rPr lang="en-US" dirty="0"/>
              <a:t>Public, private, and non-profit human service systems – supported by university research – translate needs into programs and activities that teach people the nature and extent of their problems and the value of our services in solving their problems</a:t>
            </a:r>
          </a:p>
          <a:p>
            <a:endParaRPr lang="en-US" dirty="0"/>
          </a:p>
          <a:p>
            <a:r>
              <a:rPr lang="en-US" dirty="0"/>
              <a:t>In short, our residents become clients and consumers of our research informed “best practices” </a:t>
            </a:r>
          </a:p>
          <a:p>
            <a:endParaRPr lang="en-US" dirty="0"/>
          </a:p>
          <a:p>
            <a:r>
              <a:rPr lang="en-US" dirty="0"/>
              <a:t>Unfortunately seeing the community as an endless list of needs leads to:</a:t>
            </a:r>
          </a:p>
          <a:p>
            <a:pPr marL="174900" indent="-174900">
              <a:buFont typeface="Arial" panose="020B0604020202020204" pitchFamily="34" charset="0"/>
              <a:buChar char="•"/>
            </a:pPr>
            <a:r>
              <a:rPr lang="en-US" dirty="0"/>
              <a:t>fragmentation of program delivery</a:t>
            </a:r>
          </a:p>
          <a:p>
            <a:pPr marL="174900" indent="-174900">
              <a:buFont typeface="Arial" panose="020B0604020202020204" pitchFamily="34" charset="0"/>
              <a:buChar char="•"/>
            </a:pPr>
            <a:r>
              <a:rPr lang="en-US" dirty="0"/>
              <a:t>The direction of resources to service providers rather than residents</a:t>
            </a:r>
          </a:p>
          <a:p>
            <a:pPr marL="174900" indent="-174900">
              <a:buFont typeface="Arial" panose="020B0604020202020204" pitchFamily="34" charset="0"/>
              <a:buChar char="•"/>
            </a:pPr>
            <a:r>
              <a:rPr lang="en-US" dirty="0"/>
              <a:t>The disparaging of communities to attract resources</a:t>
            </a:r>
          </a:p>
          <a:p>
            <a:pPr marL="174900" indent="-174900">
              <a:buFont typeface="Arial" panose="020B0604020202020204" pitchFamily="34" charset="0"/>
              <a:buChar char="•"/>
            </a:pPr>
            <a:r>
              <a:rPr lang="en-US" dirty="0"/>
              <a:t>And a deepening of the cycle of dependence</a:t>
            </a:r>
          </a:p>
          <a:p>
            <a:endParaRPr lang="en-US" dirty="0"/>
          </a:p>
          <a:p>
            <a:endParaRPr lang="en-US" dirty="0"/>
          </a:p>
          <a:p>
            <a:r>
              <a:rPr lang="en-US" dirty="0"/>
              <a:t>The end result is that many of our communities continue to live behind a wall of needs which separates them from “successful” communities</a:t>
            </a:r>
          </a:p>
          <a:p>
            <a:endParaRPr lang="en-US" dirty="0"/>
          </a:p>
        </p:txBody>
      </p:sp>
      <p:sp>
        <p:nvSpPr>
          <p:cNvPr id="4" name="Slide Number Placeholder 3"/>
          <p:cNvSpPr>
            <a:spLocks noGrp="1"/>
          </p:cNvSpPr>
          <p:nvPr>
            <p:ph type="sldNum" sz="quarter" idx="5"/>
          </p:nvPr>
        </p:nvSpPr>
        <p:spPr/>
        <p:txBody>
          <a:bodyPr/>
          <a:lstStyle/>
          <a:p>
            <a:fld id="{B66E1DC2-F08C-4697-8081-D5DAF0B453B7}" type="slidenum">
              <a:rPr lang="en-US" smtClean="0"/>
              <a:t>4</a:t>
            </a:fld>
            <a:endParaRPr lang="en-US"/>
          </a:p>
        </p:txBody>
      </p:sp>
    </p:spTree>
    <p:extLst>
      <p:ext uri="{BB962C8B-B14F-4D97-AF65-F5344CB8AC3E}">
        <p14:creationId xmlns:p14="http://schemas.microsoft.com/office/powerpoint/2010/main" val="183876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Community Capitals Framework provides the common framework for discussing, measuring, and sharing impacts</a:t>
            </a:r>
          </a:p>
          <a:p>
            <a:endParaRPr lang="en-US" sz="1800" dirty="0"/>
          </a:p>
          <a:p>
            <a:r>
              <a:rPr lang="en-US" sz="1800" dirty="0"/>
              <a:t>CED actors work within an overall change process, each contributing various capacity-building activities designed to improve specific community assets. These activities produce outcomes that enhance community capacity for community and economic development; over time, collective impact to community quality of life can be measured.</a:t>
            </a:r>
          </a:p>
          <a:p>
            <a:endParaRPr lang="en-US" sz="1800" dirty="0"/>
          </a:p>
          <a:p>
            <a:r>
              <a:rPr lang="en-US" sz="1800" dirty="0"/>
              <a:t>CD actors </a:t>
            </a:r>
          </a:p>
          <a:p>
            <a:endParaRPr lang="en-US" sz="1800" dirty="0"/>
          </a:p>
          <a:p>
            <a:r>
              <a:rPr lang="en-US" sz="1800" dirty="0"/>
              <a:t>conduct activities – we raise awareness about issues, organize and mobilize community recourses, plan, “do” and evaluate</a:t>
            </a:r>
          </a:p>
          <a:p>
            <a:endParaRPr lang="en-US" sz="1800" dirty="0"/>
          </a:p>
          <a:p>
            <a:r>
              <a:rPr lang="en-US" sz="1800" dirty="0"/>
              <a:t>These activities enhance, leverage, or generate community capital</a:t>
            </a:r>
          </a:p>
          <a:p>
            <a:endParaRPr lang="en-US" sz="1800" dirty="0"/>
          </a:p>
          <a:p>
            <a:r>
              <a:rPr lang="en-US" sz="1800" dirty="0"/>
              <a:t>These are the asset base of the community</a:t>
            </a:r>
          </a:p>
        </p:txBody>
      </p:sp>
      <p:sp>
        <p:nvSpPr>
          <p:cNvPr id="4" name="Slide Number Placeholder 3"/>
          <p:cNvSpPr>
            <a:spLocks noGrp="1"/>
          </p:cNvSpPr>
          <p:nvPr>
            <p:ph type="sldNum" sz="quarter" idx="10"/>
          </p:nvPr>
        </p:nvSpPr>
        <p:spPr/>
        <p:txBody>
          <a:bodyPr/>
          <a:lstStyle/>
          <a:p>
            <a:fld id="{45951FC5-54A7-43C7-A808-7594924D70C8}" type="slidenum">
              <a:rPr lang="en-US" smtClean="0"/>
              <a:t>17</a:t>
            </a:fld>
            <a:endParaRPr lang="en-US"/>
          </a:p>
        </p:txBody>
      </p:sp>
    </p:spTree>
    <p:extLst>
      <p:ext uri="{BB962C8B-B14F-4D97-AF65-F5344CB8AC3E}">
        <p14:creationId xmlns:p14="http://schemas.microsoft.com/office/powerpoint/2010/main" val="392741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alternative path – and the path that I think is most in line with Extension’s mission – is to develop programs and activities based on the capacities, skills, interests, and assets of the communities in which we work</a:t>
            </a:r>
          </a:p>
          <a:p>
            <a:endParaRPr lang="en-US" dirty="0"/>
          </a:p>
          <a:p>
            <a:r>
              <a:rPr lang="en-US" dirty="0"/>
              <a:t>The hard truth is that top-down and outside-in strategies aren’t the most effective:</a:t>
            </a:r>
          </a:p>
          <a:p>
            <a:pPr marL="174900" indent="-174900">
              <a:buFont typeface="Arial" panose="020B0604020202020204" pitchFamily="34" charset="0"/>
              <a:buChar char="•"/>
            </a:pPr>
            <a:r>
              <a:rPr lang="en-US" dirty="0"/>
              <a:t>Outside funding for programs is becoming increasingly scarce</a:t>
            </a:r>
          </a:p>
          <a:p>
            <a:pPr marL="174900" indent="-174900">
              <a:buFont typeface="Arial" panose="020B0604020202020204" pitchFamily="34" charset="0"/>
              <a:buChar char="•"/>
            </a:pPr>
            <a:r>
              <a:rPr lang="en-US" dirty="0"/>
              <a:t>The odds of attracting large-scale, job providing industries are long</a:t>
            </a:r>
          </a:p>
          <a:p>
            <a:pPr marL="174900" indent="-174900">
              <a:buFont typeface="Arial" panose="020B0604020202020204" pitchFamily="34" charset="0"/>
              <a:buChar char="•"/>
            </a:pPr>
            <a:r>
              <a:rPr lang="en-US" dirty="0"/>
              <a:t>Evidence shows that significant human and community development occurs with people are committed to investing themselves and their resources in the effort</a:t>
            </a:r>
          </a:p>
        </p:txBody>
      </p:sp>
      <p:sp>
        <p:nvSpPr>
          <p:cNvPr id="4" name="Slide Number Placeholder 3"/>
          <p:cNvSpPr>
            <a:spLocks noGrp="1"/>
          </p:cNvSpPr>
          <p:nvPr>
            <p:ph type="sldNum" sz="quarter" idx="10"/>
          </p:nvPr>
        </p:nvSpPr>
        <p:spPr/>
        <p:txBody>
          <a:bodyPr/>
          <a:lstStyle/>
          <a:p>
            <a:fld id="{42CC3FB7-960C-48B5-811F-31CCE6710409}" type="slidenum">
              <a:rPr lang="en-US" smtClean="0"/>
              <a:t>18</a:t>
            </a:fld>
            <a:endParaRPr lang="en-US"/>
          </a:p>
        </p:txBody>
      </p:sp>
    </p:spTree>
    <p:extLst>
      <p:ext uri="{BB962C8B-B14F-4D97-AF65-F5344CB8AC3E}">
        <p14:creationId xmlns:p14="http://schemas.microsoft.com/office/powerpoint/2010/main" val="103707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21</a:t>
            </a:fld>
            <a:endParaRPr lang="en-US"/>
          </a:p>
        </p:txBody>
      </p:sp>
    </p:spTree>
    <p:extLst>
      <p:ext uri="{BB962C8B-B14F-4D97-AF65-F5344CB8AC3E}">
        <p14:creationId xmlns:p14="http://schemas.microsoft.com/office/powerpoint/2010/main" val="77568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951FC5-54A7-43C7-A808-7594924D70C8}" type="slidenum">
              <a:rPr lang="en-US" smtClean="0"/>
              <a:t>22</a:t>
            </a:fld>
            <a:endParaRPr lang="en-US"/>
          </a:p>
        </p:txBody>
      </p:sp>
    </p:spTree>
    <p:extLst>
      <p:ext uri="{BB962C8B-B14F-4D97-AF65-F5344CB8AC3E}">
        <p14:creationId xmlns:p14="http://schemas.microsoft.com/office/powerpoint/2010/main" val="29857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WV these include:</a:t>
            </a:r>
          </a:p>
          <a:p>
            <a:r>
              <a:rPr lang="en-US" dirty="0"/>
              <a:t>Social issues</a:t>
            </a:r>
          </a:p>
          <a:p>
            <a:pPr lvl="1"/>
            <a:r>
              <a:rPr lang="en-US" dirty="0"/>
              <a:t>Opioid epidemic</a:t>
            </a:r>
          </a:p>
          <a:p>
            <a:pPr lvl="1"/>
            <a:r>
              <a:rPr lang="en-US" dirty="0"/>
              <a:t>Historic pattern of high rates of lifestyle-related illness</a:t>
            </a:r>
          </a:p>
          <a:p>
            <a:r>
              <a:rPr lang="en-US" dirty="0"/>
              <a:t>Economic issues</a:t>
            </a:r>
          </a:p>
          <a:p>
            <a:pPr lvl="1"/>
            <a:r>
              <a:rPr lang="en-US" dirty="0"/>
              <a:t>Transitioning from a natural resource economy to… ???</a:t>
            </a:r>
          </a:p>
          <a:p>
            <a:pPr lvl="1"/>
            <a:r>
              <a:rPr lang="en-US" dirty="0"/>
              <a:t>Historic pattern of high levels of poverty</a:t>
            </a:r>
          </a:p>
          <a:p>
            <a:r>
              <a:rPr lang="en-US" dirty="0"/>
              <a:t>Environmental issues</a:t>
            </a:r>
          </a:p>
          <a:p>
            <a:pPr lvl="1"/>
            <a:r>
              <a:rPr lang="en-US" dirty="0"/>
              <a:t>Negative impacts of coal mining and hydraulic fracturing</a:t>
            </a:r>
          </a:p>
          <a:p>
            <a:pPr lvl="1"/>
            <a:r>
              <a:rPr lang="en-US" dirty="0"/>
              <a:t>Record-breaking floods as “the new normal”</a:t>
            </a:r>
          </a:p>
          <a:p>
            <a:pPr lvl="1"/>
            <a:r>
              <a:rPr lang="en-US" dirty="0"/>
              <a:t>Historic resistance to any type of land use controls</a:t>
            </a:r>
          </a:p>
          <a:p>
            <a:endParaRPr lang="en-US" dirty="0"/>
          </a:p>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5</a:t>
            </a:fld>
            <a:endParaRPr lang="en-US"/>
          </a:p>
        </p:txBody>
      </p:sp>
    </p:spTree>
    <p:extLst>
      <p:ext uri="{BB962C8B-B14F-4D97-AF65-F5344CB8AC3E}">
        <p14:creationId xmlns:p14="http://schemas.microsoft.com/office/powerpoint/2010/main" val="106436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9</a:t>
            </a:fld>
            <a:endParaRPr lang="en-US"/>
          </a:p>
        </p:txBody>
      </p:sp>
    </p:spTree>
    <p:extLst>
      <p:ext uri="{BB962C8B-B14F-4D97-AF65-F5344CB8AC3E}">
        <p14:creationId xmlns:p14="http://schemas.microsoft.com/office/powerpoint/2010/main" val="227961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10</a:t>
            </a:fld>
            <a:endParaRPr lang="en-US"/>
          </a:p>
        </p:txBody>
      </p:sp>
    </p:spTree>
    <p:extLst>
      <p:ext uri="{BB962C8B-B14F-4D97-AF65-F5344CB8AC3E}">
        <p14:creationId xmlns:p14="http://schemas.microsoft.com/office/powerpoint/2010/main" val="412088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11</a:t>
            </a:fld>
            <a:endParaRPr lang="en-US"/>
          </a:p>
        </p:txBody>
      </p:sp>
    </p:spTree>
    <p:extLst>
      <p:ext uri="{BB962C8B-B14F-4D97-AF65-F5344CB8AC3E}">
        <p14:creationId xmlns:p14="http://schemas.microsoft.com/office/powerpoint/2010/main" val="94603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12</a:t>
            </a:fld>
            <a:endParaRPr lang="en-US"/>
          </a:p>
        </p:txBody>
      </p:sp>
    </p:spTree>
    <p:extLst>
      <p:ext uri="{BB962C8B-B14F-4D97-AF65-F5344CB8AC3E}">
        <p14:creationId xmlns:p14="http://schemas.microsoft.com/office/powerpoint/2010/main" val="206694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13</a:t>
            </a:fld>
            <a:endParaRPr lang="en-US"/>
          </a:p>
        </p:txBody>
      </p:sp>
    </p:spTree>
    <p:extLst>
      <p:ext uri="{BB962C8B-B14F-4D97-AF65-F5344CB8AC3E}">
        <p14:creationId xmlns:p14="http://schemas.microsoft.com/office/powerpoint/2010/main" val="115289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951FC5-54A7-43C7-A808-7594924D70C8}" type="slidenum">
              <a:rPr lang="en-US" smtClean="0"/>
              <a:t>14</a:t>
            </a:fld>
            <a:endParaRPr lang="en-US"/>
          </a:p>
        </p:txBody>
      </p:sp>
    </p:spTree>
    <p:extLst>
      <p:ext uri="{BB962C8B-B14F-4D97-AF65-F5344CB8AC3E}">
        <p14:creationId xmlns:p14="http://schemas.microsoft.com/office/powerpoint/2010/main" val="64859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5951FC5-54A7-43C7-A808-7594924D70C8}" type="slidenum">
              <a:rPr lang="en-US" smtClean="0"/>
              <a:t>16</a:t>
            </a:fld>
            <a:endParaRPr lang="en-US"/>
          </a:p>
        </p:txBody>
      </p:sp>
    </p:spTree>
    <p:extLst>
      <p:ext uri="{BB962C8B-B14F-4D97-AF65-F5344CB8AC3E}">
        <p14:creationId xmlns:p14="http://schemas.microsoft.com/office/powerpoint/2010/main" val="206298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A378-C495-4D02-8A70-AE808627A235}"/>
              </a:ext>
            </a:extLst>
          </p:cNvPr>
          <p:cNvSpPr>
            <a:spLocks noGrp="1"/>
          </p:cNvSpPr>
          <p:nvPr>
            <p:ph type="ctrTitle"/>
          </p:nvPr>
        </p:nvSpPr>
        <p:spPr>
          <a:xfrm>
            <a:off x="628650" y="1122363"/>
            <a:ext cx="78867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9C1F-958F-4467-B224-6DD71011C782}"/>
              </a:ext>
            </a:extLst>
          </p:cNvPr>
          <p:cNvSpPr>
            <a:spLocks noGrp="1"/>
          </p:cNvSpPr>
          <p:nvPr>
            <p:ph type="subTitle" idx="1"/>
          </p:nvPr>
        </p:nvSpPr>
        <p:spPr>
          <a:xfrm>
            <a:off x="628650" y="3602038"/>
            <a:ext cx="7886700" cy="1655762"/>
          </a:xfrm>
        </p:spPr>
        <p:txBody>
          <a:bodyPr>
            <a:normAutofit/>
          </a:bodyPr>
          <a:lstStyle>
            <a:lvl1pPr marL="0" indent="0" algn="ctr">
              <a:buNone/>
              <a:defRPr sz="3200">
                <a:solidFill>
                  <a:srgbClr val="E6E6E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DD480-ABEF-47A6-A46D-C4302858DFC9}"/>
              </a:ext>
            </a:extLst>
          </p:cNvPr>
          <p:cNvSpPr>
            <a:spLocks noGrp="1"/>
          </p:cNvSpPr>
          <p:nvPr>
            <p:ph type="dt" sz="half" idx="10"/>
          </p:nvPr>
        </p:nvSpPr>
        <p:spPr/>
        <p:txBody>
          <a:bodyPr/>
          <a:lstStyle/>
          <a:p>
            <a:fld id="{49CCE948-7A0E-4420-AE36-E05D2F52AAFC}" type="datetime1">
              <a:rPr lang="en-US" smtClean="0"/>
              <a:t>10/7/2019</a:t>
            </a:fld>
            <a:endParaRPr lang="en-US"/>
          </a:p>
        </p:txBody>
      </p:sp>
      <p:sp>
        <p:nvSpPr>
          <p:cNvPr id="5" name="Footer Placeholder 4">
            <a:extLst>
              <a:ext uri="{FF2B5EF4-FFF2-40B4-BE49-F238E27FC236}">
                <a16:creationId xmlns:a16="http://schemas.microsoft.com/office/drawing/2014/main" id="{97EB07F0-35AB-4323-AA80-C40AF93DC19F}"/>
              </a:ext>
            </a:extLst>
          </p:cNvPr>
          <p:cNvSpPr>
            <a:spLocks noGrp="1"/>
          </p:cNvSpPr>
          <p:nvPr>
            <p:ph type="ftr" sz="quarter" idx="11"/>
          </p:nvPr>
        </p:nvSpPr>
        <p:spPr/>
        <p:txBody>
          <a:bodyPr/>
          <a:lstStyle>
            <a:lvl1pPr>
              <a:defRPr/>
            </a:lvl1pPr>
          </a:lstStyle>
          <a:p>
            <a:pPr algn="r"/>
            <a:r>
              <a:rPr lang="en-US"/>
              <a:t>   </a:t>
            </a:r>
          </a:p>
        </p:txBody>
      </p:sp>
      <p:sp>
        <p:nvSpPr>
          <p:cNvPr id="6" name="Slide Number Placeholder 5">
            <a:extLst>
              <a:ext uri="{FF2B5EF4-FFF2-40B4-BE49-F238E27FC236}">
                <a16:creationId xmlns:a16="http://schemas.microsoft.com/office/drawing/2014/main" id="{09407B7D-8580-4770-A466-57DFDA5F958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1125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A378-C495-4D02-8A70-AE808627A235}"/>
              </a:ext>
            </a:extLst>
          </p:cNvPr>
          <p:cNvSpPr>
            <a:spLocks noGrp="1"/>
          </p:cNvSpPr>
          <p:nvPr>
            <p:ph type="ctrTitle"/>
          </p:nvPr>
        </p:nvSpPr>
        <p:spPr>
          <a:xfrm>
            <a:off x="628650" y="1122363"/>
            <a:ext cx="78867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9C1F-958F-4467-B224-6DD71011C782}"/>
              </a:ext>
            </a:extLst>
          </p:cNvPr>
          <p:cNvSpPr>
            <a:spLocks noGrp="1"/>
          </p:cNvSpPr>
          <p:nvPr>
            <p:ph type="subTitle" idx="1"/>
          </p:nvPr>
        </p:nvSpPr>
        <p:spPr>
          <a:xfrm>
            <a:off x="628650" y="3602038"/>
            <a:ext cx="7886700" cy="1655762"/>
          </a:xfrm>
        </p:spPr>
        <p:txBody>
          <a:bodyPr>
            <a:normAutofit/>
          </a:bodyPr>
          <a:lstStyle>
            <a:lvl1pPr marL="0" indent="0" algn="ctr">
              <a:buNone/>
              <a:defRPr sz="3200">
                <a:solidFill>
                  <a:srgbClr val="0028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DD480-ABEF-47A6-A46D-C4302858DFC9}"/>
              </a:ext>
            </a:extLst>
          </p:cNvPr>
          <p:cNvSpPr>
            <a:spLocks noGrp="1"/>
          </p:cNvSpPr>
          <p:nvPr>
            <p:ph type="dt" sz="half" idx="10"/>
          </p:nvPr>
        </p:nvSpPr>
        <p:spPr/>
        <p:txBody>
          <a:bodyPr/>
          <a:lstStyle/>
          <a:p>
            <a:fld id="{07DCC125-E372-413C-B331-20DCC248A613}" type="datetime1">
              <a:rPr lang="en-US" smtClean="0"/>
              <a:t>10/7/2019</a:t>
            </a:fld>
            <a:endParaRPr lang="en-US"/>
          </a:p>
        </p:txBody>
      </p:sp>
      <p:sp>
        <p:nvSpPr>
          <p:cNvPr id="5" name="Footer Placeholder 4">
            <a:extLst>
              <a:ext uri="{FF2B5EF4-FFF2-40B4-BE49-F238E27FC236}">
                <a16:creationId xmlns:a16="http://schemas.microsoft.com/office/drawing/2014/main" id="{97EB07F0-35AB-4323-AA80-C40AF93DC19F}"/>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09407B7D-8580-4770-A466-57DFDA5F958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39013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FAAB-2633-4740-967B-FB2975D27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7426-2470-4B75-9B95-BA528819E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DC026-72F5-491B-BF71-089C071ADC90}"/>
              </a:ext>
            </a:extLst>
          </p:cNvPr>
          <p:cNvSpPr>
            <a:spLocks noGrp="1"/>
          </p:cNvSpPr>
          <p:nvPr>
            <p:ph type="dt" sz="half" idx="10"/>
          </p:nvPr>
        </p:nvSpPr>
        <p:spPr/>
        <p:txBody>
          <a:bodyPr/>
          <a:lstStyle/>
          <a:p>
            <a:fld id="{48889201-9586-4BAB-AB70-F765879A002B}" type="datetime1">
              <a:rPr lang="en-US" smtClean="0"/>
              <a:t>10/7/2019</a:t>
            </a:fld>
            <a:endParaRPr lang="en-US"/>
          </a:p>
        </p:txBody>
      </p:sp>
      <p:sp>
        <p:nvSpPr>
          <p:cNvPr id="5" name="Footer Placeholder 4">
            <a:extLst>
              <a:ext uri="{FF2B5EF4-FFF2-40B4-BE49-F238E27FC236}">
                <a16:creationId xmlns:a16="http://schemas.microsoft.com/office/drawing/2014/main" id="{60A3395F-8B22-4304-8DED-0C3E72D31957}"/>
              </a:ext>
            </a:extLst>
          </p:cNvPr>
          <p:cNvSpPr>
            <a:spLocks noGrp="1"/>
          </p:cNvSpPr>
          <p:nvPr>
            <p:ph type="ftr" sz="quarter" idx="11"/>
          </p:nvPr>
        </p:nvSpPr>
        <p:spPr>
          <a:xfrm>
            <a:off x="3028950" y="6176964"/>
            <a:ext cx="5486400" cy="264691"/>
          </a:xfrm>
        </p:spPr>
        <p:txBody>
          <a:bodyPr/>
          <a:lstStyle/>
          <a:p>
            <a:pPr algn="r"/>
            <a:r>
              <a:rPr lang="en-US"/>
              <a:t>   </a:t>
            </a:r>
          </a:p>
        </p:txBody>
      </p:sp>
      <p:sp>
        <p:nvSpPr>
          <p:cNvPr id="6" name="Slide Number Placeholder 5">
            <a:extLst>
              <a:ext uri="{FF2B5EF4-FFF2-40B4-BE49-F238E27FC236}">
                <a16:creationId xmlns:a16="http://schemas.microsoft.com/office/drawing/2014/main" id="{941F8744-27E6-48AB-AB43-DAEB45CBF04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72400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F01-3674-4F8C-9909-2280B2B5637A}"/>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57C0D-F912-4680-865D-6B7D0725DFB7}"/>
              </a:ext>
            </a:extLst>
          </p:cNvPr>
          <p:cNvSpPr>
            <a:spLocks noGrp="1"/>
          </p:cNvSpPr>
          <p:nvPr>
            <p:ph type="body" idx="1"/>
          </p:nvPr>
        </p:nvSpPr>
        <p:spPr>
          <a:xfrm>
            <a:off x="623888" y="4589464"/>
            <a:ext cx="7886700" cy="1500187"/>
          </a:xfrm>
        </p:spPr>
        <p:txBody>
          <a:bodyPr>
            <a:normAutofit/>
          </a:bodyPr>
          <a:lstStyle>
            <a:lvl1pPr marL="0" indent="0">
              <a:buNone/>
              <a:defRPr sz="3200">
                <a:solidFill>
                  <a:srgbClr val="333F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6AED74-0050-4F47-8FC3-12A7F9EDD9AF}"/>
              </a:ext>
            </a:extLst>
          </p:cNvPr>
          <p:cNvSpPr>
            <a:spLocks noGrp="1"/>
          </p:cNvSpPr>
          <p:nvPr>
            <p:ph type="dt" sz="half" idx="10"/>
          </p:nvPr>
        </p:nvSpPr>
        <p:spPr/>
        <p:txBody>
          <a:bodyPr/>
          <a:lstStyle/>
          <a:p>
            <a:fld id="{C01FD5BF-A78F-47C6-BAC8-2022FB70701B}" type="datetime1">
              <a:rPr lang="en-US" smtClean="0"/>
              <a:t>10/7/2019</a:t>
            </a:fld>
            <a:endParaRPr lang="en-US"/>
          </a:p>
        </p:txBody>
      </p:sp>
      <p:sp>
        <p:nvSpPr>
          <p:cNvPr id="5" name="Footer Placeholder 4">
            <a:extLst>
              <a:ext uri="{FF2B5EF4-FFF2-40B4-BE49-F238E27FC236}">
                <a16:creationId xmlns:a16="http://schemas.microsoft.com/office/drawing/2014/main" id="{7E06CD91-19AE-45CC-A104-E89BD872A37B}"/>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D3324779-A4B3-4C57-A8EC-94E5C5492C9F}"/>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991064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79D1-13BC-4FA8-A682-09F7263F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3BAB-5946-43DF-9945-92B993512C4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4C8AA-FE30-4605-97F5-938A398CF9D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DAB8E-E6EA-4067-B96A-79D761D4B3E2}"/>
              </a:ext>
            </a:extLst>
          </p:cNvPr>
          <p:cNvSpPr>
            <a:spLocks noGrp="1"/>
          </p:cNvSpPr>
          <p:nvPr>
            <p:ph type="dt" sz="half" idx="10"/>
          </p:nvPr>
        </p:nvSpPr>
        <p:spPr/>
        <p:txBody>
          <a:bodyPr/>
          <a:lstStyle/>
          <a:p>
            <a:fld id="{7CB8F9F4-10DF-40EB-A254-B8B0C9DEC47C}" type="datetime1">
              <a:rPr lang="en-US" smtClean="0"/>
              <a:t>10/7/2019</a:t>
            </a:fld>
            <a:endParaRPr lang="en-US"/>
          </a:p>
        </p:txBody>
      </p:sp>
      <p:sp>
        <p:nvSpPr>
          <p:cNvPr id="6" name="Footer Placeholder 5">
            <a:extLst>
              <a:ext uri="{FF2B5EF4-FFF2-40B4-BE49-F238E27FC236}">
                <a16:creationId xmlns:a16="http://schemas.microsoft.com/office/drawing/2014/main" id="{F312A121-9F2B-46E7-A189-52759537D9E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929791B5-1265-4D96-A615-9F31F346F598}"/>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884552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6F5C-C137-4B7D-BAD2-B9CE7AC9FC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CE32B-2AAF-4854-BB16-D69EC21AF4DC}"/>
              </a:ext>
            </a:extLst>
          </p:cNvPr>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7342FB-F70A-4DFC-940A-28FFFDB704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80914-BA52-47A8-ADDE-6F00DFDEFF74}"/>
              </a:ext>
            </a:extLst>
          </p:cNvPr>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BA42C-8270-4929-92F3-F70820AC54D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80A4F-9819-430A-89EB-830B031F7C74}"/>
              </a:ext>
            </a:extLst>
          </p:cNvPr>
          <p:cNvSpPr>
            <a:spLocks noGrp="1"/>
          </p:cNvSpPr>
          <p:nvPr>
            <p:ph type="dt" sz="half" idx="10"/>
          </p:nvPr>
        </p:nvSpPr>
        <p:spPr/>
        <p:txBody>
          <a:bodyPr/>
          <a:lstStyle/>
          <a:p>
            <a:fld id="{870DF21F-3B56-4316-A12D-4E61E93ADA87}" type="datetime1">
              <a:rPr lang="en-US" smtClean="0"/>
              <a:t>10/7/2019</a:t>
            </a:fld>
            <a:endParaRPr lang="en-US"/>
          </a:p>
        </p:txBody>
      </p:sp>
      <p:sp>
        <p:nvSpPr>
          <p:cNvPr id="8" name="Footer Placeholder 7">
            <a:extLst>
              <a:ext uri="{FF2B5EF4-FFF2-40B4-BE49-F238E27FC236}">
                <a16:creationId xmlns:a16="http://schemas.microsoft.com/office/drawing/2014/main" id="{3D865856-F5E6-4D78-9CF3-9D107FAA46DD}"/>
              </a:ext>
            </a:extLst>
          </p:cNvPr>
          <p:cNvSpPr>
            <a:spLocks noGrp="1"/>
          </p:cNvSpPr>
          <p:nvPr>
            <p:ph type="ftr" sz="quarter" idx="11"/>
          </p:nvPr>
        </p:nvSpPr>
        <p:spPr/>
        <p:txBody>
          <a:bodyPr/>
          <a:lstStyle/>
          <a:p>
            <a:pPr algn="r"/>
            <a:r>
              <a:rPr lang="en-US"/>
              <a:t>   </a:t>
            </a:r>
          </a:p>
        </p:txBody>
      </p:sp>
      <p:sp>
        <p:nvSpPr>
          <p:cNvPr id="9" name="Slide Number Placeholder 8">
            <a:extLst>
              <a:ext uri="{FF2B5EF4-FFF2-40B4-BE49-F238E27FC236}">
                <a16:creationId xmlns:a16="http://schemas.microsoft.com/office/drawing/2014/main" id="{7995C0FD-B770-46F8-8163-FF2D311F8DF2}"/>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49550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4573-7349-426F-B524-55BF1C10C4AF}"/>
              </a:ext>
            </a:extLst>
          </p:cNvPr>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Date Placeholder 2">
            <a:extLst>
              <a:ext uri="{FF2B5EF4-FFF2-40B4-BE49-F238E27FC236}">
                <a16:creationId xmlns:a16="http://schemas.microsoft.com/office/drawing/2014/main" id="{DFC8E712-8E57-4E87-9FBA-3C673CE193E5}"/>
              </a:ext>
            </a:extLst>
          </p:cNvPr>
          <p:cNvSpPr>
            <a:spLocks noGrp="1"/>
          </p:cNvSpPr>
          <p:nvPr>
            <p:ph type="dt" sz="half" idx="10"/>
          </p:nvPr>
        </p:nvSpPr>
        <p:spPr/>
        <p:txBody>
          <a:bodyPr/>
          <a:lstStyle/>
          <a:p>
            <a:fld id="{986FAE6F-FB8A-4CBD-B9E8-D17E7E06B6D9}" type="datetime1">
              <a:rPr lang="en-US" smtClean="0"/>
              <a:t>10/7/2019</a:t>
            </a:fld>
            <a:endParaRPr lang="en-US"/>
          </a:p>
        </p:txBody>
      </p:sp>
      <p:sp>
        <p:nvSpPr>
          <p:cNvPr id="4" name="Footer Placeholder 3">
            <a:extLst>
              <a:ext uri="{FF2B5EF4-FFF2-40B4-BE49-F238E27FC236}">
                <a16:creationId xmlns:a16="http://schemas.microsoft.com/office/drawing/2014/main" id="{6B7E8998-E68F-40F4-92FE-33FB2D1D2C50}"/>
              </a:ext>
            </a:extLst>
          </p:cNvPr>
          <p:cNvSpPr>
            <a:spLocks noGrp="1"/>
          </p:cNvSpPr>
          <p:nvPr>
            <p:ph type="ftr" sz="quarter" idx="11"/>
          </p:nvPr>
        </p:nvSpPr>
        <p:spPr/>
        <p:txBody>
          <a:bodyPr/>
          <a:lstStyle/>
          <a:p>
            <a:pPr algn="r"/>
            <a:r>
              <a:rPr lang="en-US"/>
              <a:t>   </a:t>
            </a:r>
          </a:p>
        </p:txBody>
      </p:sp>
      <p:sp>
        <p:nvSpPr>
          <p:cNvPr id="5" name="Slide Number Placeholder 4">
            <a:extLst>
              <a:ext uri="{FF2B5EF4-FFF2-40B4-BE49-F238E27FC236}">
                <a16:creationId xmlns:a16="http://schemas.microsoft.com/office/drawing/2014/main" id="{9B1A50AD-36D0-46CE-AC24-0D3FEE4B30C6}"/>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54333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6BF91-B375-4ED5-9C2A-CEB37F7CC51D}"/>
              </a:ext>
            </a:extLst>
          </p:cNvPr>
          <p:cNvSpPr>
            <a:spLocks noGrp="1"/>
          </p:cNvSpPr>
          <p:nvPr>
            <p:ph type="dt" sz="half" idx="10"/>
          </p:nvPr>
        </p:nvSpPr>
        <p:spPr/>
        <p:txBody>
          <a:bodyPr/>
          <a:lstStyle/>
          <a:p>
            <a:fld id="{AA97D54F-17A6-4F8C-B43C-1D0E17A8FEA8}" type="datetime1">
              <a:rPr lang="en-US" smtClean="0"/>
              <a:t>10/7/2019</a:t>
            </a:fld>
            <a:endParaRPr lang="en-US"/>
          </a:p>
        </p:txBody>
      </p:sp>
      <p:sp>
        <p:nvSpPr>
          <p:cNvPr id="3" name="Footer Placeholder 2">
            <a:extLst>
              <a:ext uri="{FF2B5EF4-FFF2-40B4-BE49-F238E27FC236}">
                <a16:creationId xmlns:a16="http://schemas.microsoft.com/office/drawing/2014/main" id="{B66E0000-7100-45CE-B186-0387C1154A2C}"/>
              </a:ext>
            </a:extLst>
          </p:cNvPr>
          <p:cNvSpPr>
            <a:spLocks noGrp="1"/>
          </p:cNvSpPr>
          <p:nvPr>
            <p:ph type="ftr" sz="quarter" idx="11"/>
          </p:nvPr>
        </p:nvSpPr>
        <p:spPr/>
        <p:txBody>
          <a:bodyPr/>
          <a:lstStyle/>
          <a:p>
            <a:pPr algn="r"/>
            <a:r>
              <a:rPr lang="en-US"/>
              <a:t>   </a:t>
            </a:r>
          </a:p>
        </p:txBody>
      </p:sp>
      <p:sp>
        <p:nvSpPr>
          <p:cNvPr id="4" name="Slide Number Placeholder 3">
            <a:extLst>
              <a:ext uri="{FF2B5EF4-FFF2-40B4-BE49-F238E27FC236}">
                <a16:creationId xmlns:a16="http://schemas.microsoft.com/office/drawing/2014/main" id="{76281E29-A0E0-45A7-8825-A6CEA2202A2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2252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2DD-35D9-413F-A7CF-77C301429ED2}"/>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02FF3D-105D-4B06-BCCC-FCF8368DCCF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C148-3602-4134-BFC5-0766AF9CC966}"/>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CC012-511B-48CD-B267-0705E2C2AD67}"/>
              </a:ext>
            </a:extLst>
          </p:cNvPr>
          <p:cNvSpPr>
            <a:spLocks noGrp="1"/>
          </p:cNvSpPr>
          <p:nvPr>
            <p:ph type="dt" sz="half" idx="10"/>
          </p:nvPr>
        </p:nvSpPr>
        <p:spPr/>
        <p:txBody>
          <a:bodyPr/>
          <a:lstStyle/>
          <a:p>
            <a:fld id="{61FCB849-1C33-4AC3-866B-F4B2C5AD2660}" type="datetime1">
              <a:rPr lang="en-US" smtClean="0"/>
              <a:t>10/7/2019</a:t>
            </a:fld>
            <a:endParaRPr lang="en-US"/>
          </a:p>
        </p:txBody>
      </p:sp>
      <p:sp>
        <p:nvSpPr>
          <p:cNvPr id="6" name="Footer Placeholder 5">
            <a:extLst>
              <a:ext uri="{FF2B5EF4-FFF2-40B4-BE49-F238E27FC236}">
                <a16:creationId xmlns:a16="http://schemas.microsoft.com/office/drawing/2014/main" id="{DF976326-9994-4B4A-8537-453DC7C0E864}"/>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3888AC68-CCB4-4468-BDAA-5264C58A6184}"/>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321503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703-BB9C-482F-AD70-6945DAB76E6E}"/>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73F00A8-663E-4D96-84A6-8D1EBF555C0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2B8F7-3CFC-47B8-A85C-90DE1823072C}"/>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3D2640-805A-44BF-853A-786C523193F1}"/>
              </a:ext>
            </a:extLst>
          </p:cNvPr>
          <p:cNvSpPr>
            <a:spLocks noGrp="1"/>
          </p:cNvSpPr>
          <p:nvPr>
            <p:ph type="dt" sz="half" idx="10"/>
          </p:nvPr>
        </p:nvSpPr>
        <p:spPr/>
        <p:txBody>
          <a:bodyPr/>
          <a:lstStyle/>
          <a:p>
            <a:fld id="{FF0E6835-6B2F-4874-885F-4BB97A779397}" type="datetime1">
              <a:rPr lang="en-US" smtClean="0"/>
              <a:t>10/7/2019</a:t>
            </a:fld>
            <a:endParaRPr lang="en-US"/>
          </a:p>
        </p:txBody>
      </p:sp>
      <p:sp>
        <p:nvSpPr>
          <p:cNvPr id="6" name="Footer Placeholder 5">
            <a:extLst>
              <a:ext uri="{FF2B5EF4-FFF2-40B4-BE49-F238E27FC236}">
                <a16:creationId xmlns:a16="http://schemas.microsoft.com/office/drawing/2014/main" id="{01284E3D-C1D9-44BD-9075-D225294B6EA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29DEA584-21D3-4F4D-BD62-BC6DE06655F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477177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A378-C495-4D02-8A70-AE808627A235}"/>
              </a:ext>
            </a:extLst>
          </p:cNvPr>
          <p:cNvSpPr>
            <a:spLocks noGrp="1"/>
          </p:cNvSpPr>
          <p:nvPr>
            <p:ph type="ctrTitle"/>
          </p:nvPr>
        </p:nvSpPr>
        <p:spPr>
          <a:xfrm>
            <a:off x="628650" y="1122363"/>
            <a:ext cx="78867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9C1F-958F-4467-B224-6DD71011C782}"/>
              </a:ext>
            </a:extLst>
          </p:cNvPr>
          <p:cNvSpPr>
            <a:spLocks noGrp="1"/>
          </p:cNvSpPr>
          <p:nvPr>
            <p:ph type="subTitle" idx="1"/>
          </p:nvPr>
        </p:nvSpPr>
        <p:spPr>
          <a:xfrm>
            <a:off x="628650" y="3602038"/>
            <a:ext cx="7886700" cy="1655762"/>
          </a:xfrm>
        </p:spPr>
        <p:txBody>
          <a:bodyPr>
            <a:normAutofit/>
          </a:bodyPr>
          <a:lstStyle>
            <a:lvl1pPr marL="0" indent="0" algn="ctr">
              <a:buNone/>
              <a:defRPr sz="3200">
                <a:solidFill>
                  <a:srgbClr val="0028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DD480-ABEF-47A6-A46D-C4302858DFC9}"/>
              </a:ext>
            </a:extLst>
          </p:cNvPr>
          <p:cNvSpPr>
            <a:spLocks noGrp="1"/>
          </p:cNvSpPr>
          <p:nvPr>
            <p:ph type="dt" sz="half" idx="10"/>
          </p:nvPr>
        </p:nvSpPr>
        <p:spPr/>
        <p:txBody>
          <a:bodyPr/>
          <a:lstStyle/>
          <a:p>
            <a:fld id="{62678DAD-174A-4326-9DA3-7FAF84633366}" type="datetime1">
              <a:rPr lang="en-US" smtClean="0"/>
              <a:t>10/7/2019</a:t>
            </a:fld>
            <a:endParaRPr lang="en-US"/>
          </a:p>
        </p:txBody>
      </p:sp>
      <p:sp>
        <p:nvSpPr>
          <p:cNvPr id="5" name="Footer Placeholder 4">
            <a:extLst>
              <a:ext uri="{FF2B5EF4-FFF2-40B4-BE49-F238E27FC236}">
                <a16:creationId xmlns:a16="http://schemas.microsoft.com/office/drawing/2014/main" id="{97EB07F0-35AB-4323-AA80-C40AF93DC19F}"/>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09407B7D-8580-4770-A466-57DFDA5F958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417646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FAAB-2633-4740-967B-FB2975D27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7426-2470-4B75-9B95-BA528819E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DC026-72F5-491B-BF71-089C071ADC90}"/>
              </a:ext>
            </a:extLst>
          </p:cNvPr>
          <p:cNvSpPr>
            <a:spLocks noGrp="1"/>
          </p:cNvSpPr>
          <p:nvPr>
            <p:ph type="dt" sz="half" idx="10"/>
          </p:nvPr>
        </p:nvSpPr>
        <p:spPr/>
        <p:txBody>
          <a:bodyPr/>
          <a:lstStyle/>
          <a:p>
            <a:fld id="{B015286B-F2E5-49B0-A44A-3E17D3041AD0}" type="datetime1">
              <a:rPr lang="en-US" smtClean="0"/>
              <a:t>10/7/2019</a:t>
            </a:fld>
            <a:endParaRPr lang="en-US"/>
          </a:p>
        </p:txBody>
      </p:sp>
      <p:sp>
        <p:nvSpPr>
          <p:cNvPr id="5" name="Footer Placeholder 4">
            <a:extLst>
              <a:ext uri="{FF2B5EF4-FFF2-40B4-BE49-F238E27FC236}">
                <a16:creationId xmlns:a16="http://schemas.microsoft.com/office/drawing/2014/main" id="{60A3395F-8B22-4304-8DED-0C3E72D31957}"/>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941F8744-27E6-48AB-AB43-DAEB45CBF04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378984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FAAB-2633-4740-967B-FB2975D27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7426-2470-4B75-9B95-BA528819E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DC026-72F5-491B-BF71-089C071ADC90}"/>
              </a:ext>
            </a:extLst>
          </p:cNvPr>
          <p:cNvSpPr>
            <a:spLocks noGrp="1"/>
          </p:cNvSpPr>
          <p:nvPr>
            <p:ph type="dt" sz="half" idx="10"/>
          </p:nvPr>
        </p:nvSpPr>
        <p:spPr/>
        <p:txBody>
          <a:bodyPr/>
          <a:lstStyle/>
          <a:p>
            <a:fld id="{B070EB5A-787F-42FD-82DD-1F8F4CA4EC1C}" type="datetime1">
              <a:rPr lang="en-US" smtClean="0"/>
              <a:t>10/7/2019</a:t>
            </a:fld>
            <a:endParaRPr lang="en-US"/>
          </a:p>
        </p:txBody>
      </p:sp>
      <p:sp>
        <p:nvSpPr>
          <p:cNvPr id="5" name="Footer Placeholder 4">
            <a:extLst>
              <a:ext uri="{FF2B5EF4-FFF2-40B4-BE49-F238E27FC236}">
                <a16:creationId xmlns:a16="http://schemas.microsoft.com/office/drawing/2014/main" id="{60A3395F-8B22-4304-8DED-0C3E72D31957}"/>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941F8744-27E6-48AB-AB43-DAEB45CBF04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538545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F01-3674-4F8C-9909-2280B2B5637A}"/>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57C0D-F912-4680-865D-6B7D0725DFB7}"/>
              </a:ext>
            </a:extLst>
          </p:cNvPr>
          <p:cNvSpPr>
            <a:spLocks noGrp="1"/>
          </p:cNvSpPr>
          <p:nvPr>
            <p:ph type="body" idx="1"/>
          </p:nvPr>
        </p:nvSpPr>
        <p:spPr>
          <a:xfrm>
            <a:off x="623888" y="4589464"/>
            <a:ext cx="7886700" cy="1500187"/>
          </a:xfrm>
        </p:spPr>
        <p:txBody>
          <a:bodyPr>
            <a:normAutofit/>
          </a:bodyPr>
          <a:lstStyle>
            <a:lvl1pPr marL="0" indent="0">
              <a:buNone/>
              <a:defRPr sz="3200">
                <a:solidFill>
                  <a:srgbClr val="333F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6AED74-0050-4F47-8FC3-12A7F9EDD9AF}"/>
              </a:ext>
            </a:extLst>
          </p:cNvPr>
          <p:cNvSpPr>
            <a:spLocks noGrp="1"/>
          </p:cNvSpPr>
          <p:nvPr>
            <p:ph type="dt" sz="half" idx="10"/>
          </p:nvPr>
        </p:nvSpPr>
        <p:spPr/>
        <p:txBody>
          <a:bodyPr/>
          <a:lstStyle/>
          <a:p>
            <a:fld id="{5E048E90-BDDD-4C26-B992-F510FAEAFFA6}" type="datetime1">
              <a:rPr lang="en-US" smtClean="0"/>
              <a:t>10/7/2019</a:t>
            </a:fld>
            <a:endParaRPr lang="en-US"/>
          </a:p>
        </p:txBody>
      </p:sp>
      <p:sp>
        <p:nvSpPr>
          <p:cNvPr id="5" name="Footer Placeholder 4">
            <a:extLst>
              <a:ext uri="{FF2B5EF4-FFF2-40B4-BE49-F238E27FC236}">
                <a16:creationId xmlns:a16="http://schemas.microsoft.com/office/drawing/2014/main" id="{7E06CD91-19AE-45CC-A104-E89BD872A37B}"/>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D3324779-A4B3-4C57-A8EC-94E5C5492C9F}"/>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970158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79D1-13BC-4FA8-A682-09F7263F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3BAB-5946-43DF-9945-92B993512C4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4C8AA-FE30-4605-97F5-938A398CF9D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DAB8E-E6EA-4067-B96A-79D761D4B3E2}"/>
              </a:ext>
            </a:extLst>
          </p:cNvPr>
          <p:cNvSpPr>
            <a:spLocks noGrp="1"/>
          </p:cNvSpPr>
          <p:nvPr>
            <p:ph type="dt" sz="half" idx="10"/>
          </p:nvPr>
        </p:nvSpPr>
        <p:spPr/>
        <p:txBody>
          <a:bodyPr/>
          <a:lstStyle/>
          <a:p>
            <a:fld id="{D571FACA-84C9-4064-8DA6-559920D6CE72}" type="datetime1">
              <a:rPr lang="en-US" smtClean="0"/>
              <a:t>10/7/2019</a:t>
            </a:fld>
            <a:endParaRPr lang="en-US"/>
          </a:p>
        </p:txBody>
      </p:sp>
      <p:sp>
        <p:nvSpPr>
          <p:cNvPr id="6" name="Footer Placeholder 5">
            <a:extLst>
              <a:ext uri="{FF2B5EF4-FFF2-40B4-BE49-F238E27FC236}">
                <a16:creationId xmlns:a16="http://schemas.microsoft.com/office/drawing/2014/main" id="{F312A121-9F2B-46E7-A189-52759537D9E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929791B5-1265-4D96-A615-9F31F346F598}"/>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474402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6F5C-C137-4B7D-BAD2-B9CE7AC9FC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CE32B-2AAF-4854-BB16-D69EC21AF4DC}"/>
              </a:ext>
            </a:extLst>
          </p:cNvPr>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7342FB-F70A-4DFC-940A-28FFFDB704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80914-BA52-47A8-ADDE-6F00DFDEFF74}"/>
              </a:ext>
            </a:extLst>
          </p:cNvPr>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BA42C-8270-4929-92F3-F70820AC54D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80A4F-9819-430A-89EB-830B031F7C74}"/>
              </a:ext>
            </a:extLst>
          </p:cNvPr>
          <p:cNvSpPr>
            <a:spLocks noGrp="1"/>
          </p:cNvSpPr>
          <p:nvPr>
            <p:ph type="dt" sz="half" idx="10"/>
          </p:nvPr>
        </p:nvSpPr>
        <p:spPr/>
        <p:txBody>
          <a:bodyPr/>
          <a:lstStyle/>
          <a:p>
            <a:fld id="{F6F67EB1-8453-4430-9B4B-B5C226BC42E2}" type="datetime1">
              <a:rPr lang="en-US" smtClean="0"/>
              <a:t>10/7/2019</a:t>
            </a:fld>
            <a:endParaRPr lang="en-US"/>
          </a:p>
        </p:txBody>
      </p:sp>
      <p:sp>
        <p:nvSpPr>
          <p:cNvPr id="8" name="Footer Placeholder 7">
            <a:extLst>
              <a:ext uri="{FF2B5EF4-FFF2-40B4-BE49-F238E27FC236}">
                <a16:creationId xmlns:a16="http://schemas.microsoft.com/office/drawing/2014/main" id="{3D865856-F5E6-4D78-9CF3-9D107FAA46DD}"/>
              </a:ext>
            </a:extLst>
          </p:cNvPr>
          <p:cNvSpPr>
            <a:spLocks noGrp="1"/>
          </p:cNvSpPr>
          <p:nvPr>
            <p:ph type="ftr" sz="quarter" idx="11"/>
          </p:nvPr>
        </p:nvSpPr>
        <p:spPr/>
        <p:txBody>
          <a:bodyPr/>
          <a:lstStyle/>
          <a:p>
            <a:pPr algn="r"/>
            <a:r>
              <a:rPr lang="en-US"/>
              <a:t>   </a:t>
            </a:r>
          </a:p>
        </p:txBody>
      </p:sp>
      <p:sp>
        <p:nvSpPr>
          <p:cNvPr id="9" name="Slide Number Placeholder 8">
            <a:extLst>
              <a:ext uri="{FF2B5EF4-FFF2-40B4-BE49-F238E27FC236}">
                <a16:creationId xmlns:a16="http://schemas.microsoft.com/office/drawing/2014/main" id="{7995C0FD-B770-46F8-8163-FF2D311F8DF2}"/>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421206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4573-7349-426F-B524-55BF1C10C4AF}"/>
              </a:ext>
            </a:extLst>
          </p:cNvPr>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Date Placeholder 2">
            <a:extLst>
              <a:ext uri="{FF2B5EF4-FFF2-40B4-BE49-F238E27FC236}">
                <a16:creationId xmlns:a16="http://schemas.microsoft.com/office/drawing/2014/main" id="{DFC8E712-8E57-4E87-9FBA-3C673CE193E5}"/>
              </a:ext>
            </a:extLst>
          </p:cNvPr>
          <p:cNvSpPr>
            <a:spLocks noGrp="1"/>
          </p:cNvSpPr>
          <p:nvPr>
            <p:ph type="dt" sz="half" idx="10"/>
          </p:nvPr>
        </p:nvSpPr>
        <p:spPr/>
        <p:txBody>
          <a:bodyPr/>
          <a:lstStyle/>
          <a:p>
            <a:fld id="{5D08D1D2-274E-42DE-B9AB-A20C4F45DE7D}" type="datetime1">
              <a:rPr lang="en-US" smtClean="0"/>
              <a:t>10/7/2019</a:t>
            </a:fld>
            <a:endParaRPr lang="en-US"/>
          </a:p>
        </p:txBody>
      </p:sp>
      <p:sp>
        <p:nvSpPr>
          <p:cNvPr id="4" name="Footer Placeholder 3">
            <a:extLst>
              <a:ext uri="{FF2B5EF4-FFF2-40B4-BE49-F238E27FC236}">
                <a16:creationId xmlns:a16="http://schemas.microsoft.com/office/drawing/2014/main" id="{6B7E8998-E68F-40F4-92FE-33FB2D1D2C50}"/>
              </a:ext>
            </a:extLst>
          </p:cNvPr>
          <p:cNvSpPr>
            <a:spLocks noGrp="1"/>
          </p:cNvSpPr>
          <p:nvPr>
            <p:ph type="ftr" sz="quarter" idx="11"/>
          </p:nvPr>
        </p:nvSpPr>
        <p:spPr/>
        <p:txBody>
          <a:bodyPr/>
          <a:lstStyle/>
          <a:p>
            <a:pPr algn="r"/>
            <a:r>
              <a:rPr lang="en-US"/>
              <a:t>   </a:t>
            </a:r>
          </a:p>
        </p:txBody>
      </p:sp>
      <p:sp>
        <p:nvSpPr>
          <p:cNvPr id="5" name="Slide Number Placeholder 4">
            <a:extLst>
              <a:ext uri="{FF2B5EF4-FFF2-40B4-BE49-F238E27FC236}">
                <a16:creationId xmlns:a16="http://schemas.microsoft.com/office/drawing/2014/main" id="{9B1A50AD-36D0-46CE-AC24-0D3FEE4B30C6}"/>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767820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6BF91-B375-4ED5-9C2A-CEB37F7CC51D}"/>
              </a:ext>
            </a:extLst>
          </p:cNvPr>
          <p:cNvSpPr>
            <a:spLocks noGrp="1"/>
          </p:cNvSpPr>
          <p:nvPr>
            <p:ph type="dt" sz="half" idx="10"/>
          </p:nvPr>
        </p:nvSpPr>
        <p:spPr/>
        <p:txBody>
          <a:bodyPr/>
          <a:lstStyle/>
          <a:p>
            <a:fld id="{3D8F2294-970E-400E-B7EC-E516B1714B87}" type="datetime1">
              <a:rPr lang="en-US" smtClean="0"/>
              <a:t>10/7/2019</a:t>
            </a:fld>
            <a:endParaRPr lang="en-US"/>
          </a:p>
        </p:txBody>
      </p:sp>
      <p:sp>
        <p:nvSpPr>
          <p:cNvPr id="3" name="Footer Placeholder 2">
            <a:extLst>
              <a:ext uri="{FF2B5EF4-FFF2-40B4-BE49-F238E27FC236}">
                <a16:creationId xmlns:a16="http://schemas.microsoft.com/office/drawing/2014/main" id="{B66E0000-7100-45CE-B186-0387C1154A2C}"/>
              </a:ext>
            </a:extLst>
          </p:cNvPr>
          <p:cNvSpPr>
            <a:spLocks noGrp="1"/>
          </p:cNvSpPr>
          <p:nvPr>
            <p:ph type="ftr" sz="quarter" idx="11"/>
          </p:nvPr>
        </p:nvSpPr>
        <p:spPr/>
        <p:txBody>
          <a:bodyPr/>
          <a:lstStyle/>
          <a:p>
            <a:pPr algn="r"/>
            <a:r>
              <a:rPr lang="en-US"/>
              <a:t>   </a:t>
            </a:r>
          </a:p>
        </p:txBody>
      </p:sp>
      <p:sp>
        <p:nvSpPr>
          <p:cNvPr id="4" name="Slide Number Placeholder 3">
            <a:extLst>
              <a:ext uri="{FF2B5EF4-FFF2-40B4-BE49-F238E27FC236}">
                <a16:creationId xmlns:a16="http://schemas.microsoft.com/office/drawing/2014/main" id="{76281E29-A0E0-45A7-8825-A6CEA2202A2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923875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2DD-35D9-413F-A7CF-77C301429ED2}"/>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02FF3D-105D-4B06-BCCC-FCF8368DCCF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C148-3602-4134-BFC5-0766AF9CC966}"/>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CC012-511B-48CD-B267-0705E2C2AD67}"/>
              </a:ext>
            </a:extLst>
          </p:cNvPr>
          <p:cNvSpPr>
            <a:spLocks noGrp="1"/>
          </p:cNvSpPr>
          <p:nvPr>
            <p:ph type="dt" sz="half" idx="10"/>
          </p:nvPr>
        </p:nvSpPr>
        <p:spPr/>
        <p:txBody>
          <a:bodyPr/>
          <a:lstStyle/>
          <a:p>
            <a:fld id="{CFFE3750-63FA-42BA-8C95-444AE34CCE0B}" type="datetime1">
              <a:rPr lang="en-US" smtClean="0"/>
              <a:t>10/7/2019</a:t>
            </a:fld>
            <a:endParaRPr lang="en-US"/>
          </a:p>
        </p:txBody>
      </p:sp>
      <p:sp>
        <p:nvSpPr>
          <p:cNvPr id="6" name="Footer Placeholder 5">
            <a:extLst>
              <a:ext uri="{FF2B5EF4-FFF2-40B4-BE49-F238E27FC236}">
                <a16:creationId xmlns:a16="http://schemas.microsoft.com/office/drawing/2014/main" id="{DF976326-9994-4B4A-8537-453DC7C0E864}"/>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3888AC68-CCB4-4468-BDAA-5264C58A6184}"/>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872978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703-BB9C-482F-AD70-6945DAB76E6E}"/>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73F00A8-663E-4D96-84A6-8D1EBF555C0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2B8F7-3CFC-47B8-A85C-90DE1823072C}"/>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3D2640-805A-44BF-853A-786C523193F1}"/>
              </a:ext>
            </a:extLst>
          </p:cNvPr>
          <p:cNvSpPr>
            <a:spLocks noGrp="1"/>
          </p:cNvSpPr>
          <p:nvPr>
            <p:ph type="dt" sz="half" idx="10"/>
          </p:nvPr>
        </p:nvSpPr>
        <p:spPr/>
        <p:txBody>
          <a:bodyPr/>
          <a:lstStyle/>
          <a:p>
            <a:fld id="{116552E3-0CBE-47DC-AD39-130BBC175BED}" type="datetime1">
              <a:rPr lang="en-US" smtClean="0"/>
              <a:t>10/7/2019</a:t>
            </a:fld>
            <a:endParaRPr lang="en-US"/>
          </a:p>
        </p:txBody>
      </p:sp>
      <p:sp>
        <p:nvSpPr>
          <p:cNvPr id="6" name="Footer Placeholder 5">
            <a:extLst>
              <a:ext uri="{FF2B5EF4-FFF2-40B4-BE49-F238E27FC236}">
                <a16:creationId xmlns:a16="http://schemas.microsoft.com/office/drawing/2014/main" id="{01284E3D-C1D9-44BD-9075-D225294B6EA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29DEA584-21D3-4F4D-BD62-BC6DE06655F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598256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A378-C495-4D02-8A70-AE808627A235}"/>
              </a:ext>
            </a:extLst>
          </p:cNvPr>
          <p:cNvSpPr>
            <a:spLocks noGrp="1"/>
          </p:cNvSpPr>
          <p:nvPr>
            <p:ph type="ctrTitle"/>
          </p:nvPr>
        </p:nvSpPr>
        <p:spPr>
          <a:xfrm>
            <a:off x="628650" y="1122363"/>
            <a:ext cx="78867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9C1F-958F-4467-B224-6DD71011C782}"/>
              </a:ext>
            </a:extLst>
          </p:cNvPr>
          <p:cNvSpPr>
            <a:spLocks noGrp="1"/>
          </p:cNvSpPr>
          <p:nvPr>
            <p:ph type="subTitle" idx="1"/>
          </p:nvPr>
        </p:nvSpPr>
        <p:spPr>
          <a:xfrm>
            <a:off x="628650" y="3602038"/>
            <a:ext cx="7886700" cy="1655762"/>
          </a:xfrm>
        </p:spPr>
        <p:txBody>
          <a:bodyPr>
            <a:normAutofit/>
          </a:bodyPr>
          <a:lstStyle>
            <a:lvl1pPr marL="0" indent="0" algn="ctr">
              <a:buNone/>
              <a:defRPr sz="3200">
                <a:solidFill>
                  <a:srgbClr val="0028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DD480-ABEF-47A6-A46D-C4302858DFC9}"/>
              </a:ext>
            </a:extLst>
          </p:cNvPr>
          <p:cNvSpPr>
            <a:spLocks noGrp="1"/>
          </p:cNvSpPr>
          <p:nvPr>
            <p:ph type="dt" sz="half" idx="10"/>
          </p:nvPr>
        </p:nvSpPr>
        <p:spPr/>
        <p:txBody>
          <a:bodyPr/>
          <a:lstStyle/>
          <a:p>
            <a:fld id="{41DAE141-7297-44E1-9996-CEAC9C48EAA8}" type="datetime1">
              <a:rPr lang="en-US" smtClean="0"/>
              <a:t>10/7/2019</a:t>
            </a:fld>
            <a:endParaRPr lang="en-US"/>
          </a:p>
        </p:txBody>
      </p:sp>
      <p:sp>
        <p:nvSpPr>
          <p:cNvPr id="5" name="Footer Placeholder 4">
            <a:extLst>
              <a:ext uri="{FF2B5EF4-FFF2-40B4-BE49-F238E27FC236}">
                <a16:creationId xmlns:a16="http://schemas.microsoft.com/office/drawing/2014/main" id="{97EB07F0-35AB-4323-AA80-C40AF93DC19F}"/>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09407B7D-8580-4770-A466-57DFDA5F958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580542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FAAB-2633-4740-967B-FB2975D27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7426-2470-4B75-9B95-BA528819E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DC026-72F5-491B-BF71-089C071ADC90}"/>
              </a:ext>
            </a:extLst>
          </p:cNvPr>
          <p:cNvSpPr>
            <a:spLocks noGrp="1"/>
          </p:cNvSpPr>
          <p:nvPr>
            <p:ph type="dt" sz="half" idx="10"/>
          </p:nvPr>
        </p:nvSpPr>
        <p:spPr/>
        <p:txBody>
          <a:bodyPr/>
          <a:lstStyle/>
          <a:p>
            <a:fld id="{13B3A13C-8307-49C1-9134-C4E4138D3383}" type="datetime1">
              <a:rPr lang="en-US" smtClean="0"/>
              <a:t>10/7/2019</a:t>
            </a:fld>
            <a:endParaRPr lang="en-US"/>
          </a:p>
        </p:txBody>
      </p:sp>
      <p:sp>
        <p:nvSpPr>
          <p:cNvPr id="5" name="Footer Placeholder 4">
            <a:extLst>
              <a:ext uri="{FF2B5EF4-FFF2-40B4-BE49-F238E27FC236}">
                <a16:creationId xmlns:a16="http://schemas.microsoft.com/office/drawing/2014/main" id="{60A3395F-8B22-4304-8DED-0C3E72D31957}"/>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941F8744-27E6-48AB-AB43-DAEB45CBF04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18475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F01-3674-4F8C-9909-2280B2B5637A}"/>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57C0D-F912-4680-865D-6B7D0725DFB7}"/>
              </a:ext>
            </a:extLst>
          </p:cNvPr>
          <p:cNvSpPr>
            <a:spLocks noGrp="1"/>
          </p:cNvSpPr>
          <p:nvPr>
            <p:ph type="body" idx="1"/>
          </p:nvPr>
        </p:nvSpPr>
        <p:spPr>
          <a:xfrm>
            <a:off x="623888" y="4589464"/>
            <a:ext cx="7886700" cy="1500187"/>
          </a:xfrm>
        </p:spPr>
        <p:txBody>
          <a:bodyPr>
            <a:normAutofit/>
          </a:bodyPr>
          <a:lstStyle>
            <a:lvl1pPr marL="0" indent="0">
              <a:buNone/>
              <a:defRPr sz="3200">
                <a:solidFill>
                  <a:srgbClr val="E6E6E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6AED74-0050-4F47-8FC3-12A7F9EDD9AF}"/>
              </a:ext>
            </a:extLst>
          </p:cNvPr>
          <p:cNvSpPr>
            <a:spLocks noGrp="1"/>
          </p:cNvSpPr>
          <p:nvPr>
            <p:ph type="dt" sz="half" idx="10"/>
          </p:nvPr>
        </p:nvSpPr>
        <p:spPr/>
        <p:txBody>
          <a:bodyPr/>
          <a:lstStyle/>
          <a:p>
            <a:fld id="{156D15A7-3705-451E-B0A3-997D956A18AD}" type="datetime1">
              <a:rPr lang="en-US" smtClean="0"/>
              <a:t>10/7/2019</a:t>
            </a:fld>
            <a:endParaRPr lang="en-US"/>
          </a:p>
        </p:txBody>
      </p:sp>
      <p:sp>
        <p:nvSpPr>
          <p:cNvPr id="5" name="Footer Placeholder 4">
            <a:extLst>
              <a:ext uri="{FF2B5EF4-FFF2-40B4-BE49-F238E27FC236}">
                <a16:creationId xmlns:a16="http://schemas.microsoft.com/office/drawing/2014/main" id="{7E06CD91-19AE-45CC-A104-E89BD872A37B}"/>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D3324779-A4B3-4C57-A8EC-94E5C5492C9F}"/>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702630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F01-3674-4F8C-9909-2280B2B5637A}"/>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57C0D-F912-4680-865D-6B7D0725DFB7}"/>
              </a:ext>
            </a:extLst>
          </p:cNvPr>
          <p:cNvSpPr>
            <a:spLocks noGrp="1"/>
          </p:cNvSpPr>
          <p:nvPr>
            <p:ph type="body" idx="1"/>
          </p:nvPr>
        </p:nvSpPr>
        <p:spPr>
          <a:xfrm>
            <a:off x="623888" y="4589464"/>
            <a:ext cx="7886700" cy="1500187"/>
          </a:xfrm>
        </p:spPr>
        <p:txBody>
          <a:bodyPr>
            <a:normAutofit/>
          </a:bodyPr>
          <a:lstStyle>
            <a:lvl1pPr marL="0" indent="0">
              <a:buNone/>
              <a:defRPr sz="3200">
                <a:solidFill>
                  <a:srgbClr val="333F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6AED74-0050-4F47-8FC3-12A7F9EDD9AF}"/>
              </a:ext>
            </a:extLst>
          </p:cNvPr>
          <p:cNvSpPr>
            <a:spLocks noGrp="1"/>
          </p:cNvSpPr>
          <p:nvPr>
            <p:ph type="dt" sz="half" idx="10"/>
          </p:nvPr>
        </p:nvSpPr>
        <p:spPr/>
        <p:txBody>
          <a:bodyPr/>
          <a:lstStyle/>
          <a:p>
            <a:fld id="{BE7BB352-A100-464B-B97B-915FC75ADE02}" type="datetime1">
              <a:rPr lang="en-US" smtClean="0"/>
              <a:t>10/7/2019</a:t>
            </a:fld>
            <a:endParaRPr lang="en-US"/>
          </a:p>
        </p:txBody>
      </p:sp>
      <p:sp>
        <p:nvSpPr>
          <p:cNvPr id="5" name="Footer Placeholder 4">
            <a:extLst>
              <a:ext uri="{FF2B5EF4-FFF2-40B4-BE49-F238E27FC236}">
                <a16:creationId xmlns:a16="http://schemas.microsoft.com/office/drawing/2014/main" id="{7E06CD91-19AE-45CC-A104-E89BD872A37B}"/>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D3324779-A4B3-4C57-A8EC-94E5C5492C9F}"/>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170949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79D1-13BC-4FA8-A682-09F7263F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3BAB-5946-43DF-9945-92B993512C4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4C8AA-FE30-4605-97F5-938A398CF9D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DAB8E-E6EA-4067-B96A-79D761D4B3E2}"/>
              </a:ext>
            </a:extLst>
          </p:cNvPr>
          <p:cNvSpPr>
            <a:spLocks noGrp="1"/>
          </p:cNvSpPr>
          <p:nvPr>
            <p:ph type="dt" sz="half" idx="10"/>
          </p:nvPr>
        </p:nvSpPr>
        <p:spPr/>
        <p:txBody>
          <a:bodyPr/>
          <a:lstStyle/>
          <a:p>
            <a:fld id="{097C3E24-B1CF-4215-B3C4-F3F4FA1A670B}" type="datetime1">
              <a:rPr lang="en-US" smtClean="0"/>
              <a:t>10/7/2019</a:t>
            </a:fld>
            <a:endParaRPr lang="en-US"/>
          </a:p>
        </p:txBody>
      </p:sp>
      <p:sp>
        <p:nvSpPr>
          <p:cNvPr id="6" name="Footer Placeholder 5">
            <a:extLst>
              <a:ext uri="{FF2B5EF4-FFF2-40B4-BE49-F238E27FC236}">
                <a16:creationId xmlns:a16="http://schemas.microsoft.com/office/drawing/2014/main" id="{F312A121-9F2B-46E7-A189-52759537D9E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929791B5-1265-4D96-A615-9F31F346F598}"/>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380624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6F5C-C137-4B7D-BAD2-B9CE7AC9FC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CE32B-2AAF-4854-BB16-D69EC21AF4DC}"/>
              </a:ext>
            </a:extLst>
          </p:cNvPr>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7342FB-F70A-4DFC-940A-28FFFDB704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80914-BA52-47A8-ADDE-6F00DFDEFF74}"/>
              </a:ext>
            </a:extLst>
          </p:cNvPr>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BA42C-8270-4929-92F3-F70820AC54D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80A4F-9819-430A-89EB-830B031F7C74}"/>
              </a:ext>
            </a:extLst>
          </p:cNvPr>
          <p:cNvSpPr>
            <a:spLocks noGrp="1"/>
          </p:cNvSpPr>
          <p:nvPr>
            <p:ph type="dt" sz="half" idx="10"/>
          </p:nvPr>
        </p:nvSpPr>
        <p:spPr/>
        <p:txBody>
          <a:bodyPr/>
          <a:lstStyle/>
          <a:p>
            <a:fld id="{E2D41F98-1C5E-4ED0-89DD-45B1A608C459}" type="datetime1">
              <a:rPr lang="en-US" smtClean="0"/>
              <a:t>10/7/2019</a:t>
            </a:fld>
            <a:endParaRPr lang="en-US"/>
          </a:p>
        </p:txBody>
      </p:sp>
      <p:sp>
        <p:nvSpPr>
          <p:cNvPr id="8" name="Footer Placeholder 7">
            <a:extLst>
              <a:ext uri="{FF2B5EF4-FFF2-40B4-BE49-F238E27FC236}">
                <a16:creationId xmlns:a16="http://schemas.microsoft.com/office/drawing/2014/main" id="{3D865856-F5E6-4D78-9CF3-9D107FAA46DD}"/>
              </a:ext>
            </a:extLst>
          </p:cNvPr>
          <p:cNvSpPr>
            <a:spLocks noGrp="1"/>
          </p:cNvSpPr>
          <p:nvPr>
            <p:ph type="ftr" sz="quarter" idx="11"/>
          </p:nvPr>
        </p:nvSpPr>
        <p:spPr/>
        <p:txBody>
          <a:bodyPr/>
          <a:lstStyle/>
          <a:p>
            <a:pPr algn="r"/>
            <a:r>
              <a:rPr lang="en-US"/>
              <a:t>   </a:t>
            </a:r>
          </a:p>
        </p:txBody>
      </p:sp>
      <p:sp>
        <p:nvSpPr>
          <p:cNvPr id="9" name="Slide Number Placeholder 8">
            <a:extLst>
              <a:ext uri="{FF2B5EF4-FFF2-40B4-BE49-F238E27FC236}">
                <a16:creationId xmlns:a16="http://schemas.microsoft.com/office/drawing/2014/main" id="{7995C0FD-B770-46F8-8163-FF2D311F8DF2}"/>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019202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4573-7349-426F-B524-55BF1C10C4AF}"/>
              </a:ext>
            </a:extLst>
          </p:cNvPr>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Date Placeholder 2">
            <a:extLst>
              <a:ext uri="{FF2B5EF4-FFF2-40B4-BE49-F238E27FC236}">
                <a16:creationId xmlns:a16="http://schemas.microsoft.com/office/drawing/2014/main" id="{DFC8E712-8E57-4E87-9FBA-3C673CE193E5}"/>
              </a:ext>
            </a:extLst>
          </p:cNvPr>
          <p:cNvSpPr>
            <a:spLocks noGrp="1"/>
          </p:cNvSpPr>
          <p:nvPr>
            <p:ph type="dt" sz="half" idx="10"/>
          </p:nvPr>
        </p:nvSpPr>
        <p:spPr/>
        <p:txBody>
          <a:bodyPr/>
          <a:lstStyle/>
          <a:p>
            <a:fld id="{E3FE5303-9C99-41B5-8EB7-851B7C75B321}" type="datetime1">
              <a:rPr lang="en-US" smtClean="0"/>
              <a:t>10/7/2019</a:t>
            </a:fld>
            <a:endParaRPr lang="en-US"/>
          </a:p>
        </p:txBody>
      </p:sp>
      <p:sp>
        <p:nvSpPr>
          <p:cNvPr id="4" name="Footer Placeholder 3">
            <a:extLst>
              <a:ext uri="{FF2B5EF4-FFF2-40B4-BE49-F238E27FC236}">
                <a16:creationId xmlns:a16="http://schemas.microsoft.com/office/drawing/2014/main" id="{6B7E8998-E68F-40F4-92FE-33FB2D1D2C50}"/>
              </a:ext>
            </a:extLst>
          </p:cNvPr>
          <p:cNvSpPr>
            <a:spLocks noGrp="1"/>
          </p:cNvSpPr>
          <p:nvPr>
            <p:ph type="ftr" sz="quarter" idx="11"/>
          </p:nvPr>
        </p:nvSpPr>
        <p:spPr/>
        <p:txBody>
          <a:bodyPr/>
          <a:lstStyle/>
          <a:p>
            <a:pPr algn="r"/>
            <a:r>
              <a:rPr lang="en-US"/>
              <a:t>   </a:t>
            </a:r>
          </a:p>
        </p:txBody>
      </p:sp>
      <p:sp>
        <p:nvSpPr>
          <p:cNvPr id="5" name="Slide Number Placeholder 4">
            <a:extLst>
              <a:ext uri="{FF2B5EF4-FFF2-40B4-BE49-F238E27FC236}">
                <a16:creationId xmlns:a16="http://schemas.microsoft.com/office/drawing/2014/main" id="{9B1A50AD-36D0-46CE-AC24-0D3FEE4B30C6}"/>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099556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6BF91-B375-4ED5-9C2A-CEB37F7CC51D}"/>
              </a:ext>
            </a:extLst>
          </p:cNvPr>
          <p:cNvSpPr>
            <a:spLocks noGrp="1"/>
          </p:cNvSpPr>
          <p:nvPr>
            <p:ph type="dt" sz="half" idx="10"/>
          </p:nvPr>
        </p:nvSpPr>
        <p:spPr/>
        <p:txBody>
          <a:bodyPr/>
          <a:lstStyle/>
          <a:p>
            <a:fld id="{19E698A8-BADF-443F-AF95-584B05DE4B63}" type="datetime1">
              <a:rPr lang="en-US" smtClean="0"/>
              <a:t>10/7/2019</a:t>
            </a:fld>
            <a:endParaRPr lang="en-US"/>
          </a:p>
        </p:txBody>
      </p:sp>
      <p:sp>
        <p:nvSpPr>
          <p:cNvPr id="3" name="Footer Placeholder 2">
            <a:extLst>
              <a:ext uri="{FF2B5EF4-FFF2-40B4-BE49-F238E27FC236}">
                <a16:creationId xmlns:a16="http://schemas.microsoft.com/office/drawing/2014/main" id="{B66E0000-7100-45CE-B186-0387C1154A2C}"/>
              </a:ext>
            </a:extLst>
          </p:cNvPr>
          <p:cNvSpPr>
            <a:spLocks noGrp="1"/>
          </p:cNvSpPr>
          <p:nvPr>
            <p:ph type="ftr" sz="quarter" idx="11"/>
          </p:nvPr>
        </p:nvSpPr>
        <p:spPr/>
        <p:txBody>
          <a:bodyPr/>
          <a:lstStyle/>
          <a:p>
            <a:pPr algn="r"/>
            <a:r>
              <a:rPr lang="en-US"/>
              <a:t>   </a:t>
            </a:r>
          </a:p>
        </p:txBody>
      </p:sp>
      <p:sp>
        <p:nvSpPr>
          <p:cNvPr id="4" name="Slide Number Placeholder 3">
            <a:extLst>
              <a:ext uri="{FF2B5EF4-FFF2-40B4-BE49-F238E27FC236}">
                <a16:creationId xmlns:a16="http://schemas.microsoft.com/office/drawing/2014/main" id="{76281E29-A0E0-45A7-8825-A6CEA2202A2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495173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2DD-35D9-413F-A7CF-77C301429ED2}"/>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02FF3D-105D-4B06-BCCC-FCF8368DCCF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C148-3602-4134-BFC5-0766AF9CC966}"/>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CC012-511B-48CD-B267-0705E2C2AD67}"/>
              </a:ext>
            </a:extLst>
          </p:cNvPr>
          <p:cNvSpPr>
            <a:spLocks noGrp="1"/>
          </p:cNvSpPr>
          <p:nvPr>
            <p:ph type="dt" sz="half" idx="10"/>
          </p:nvPr>
        </p:nvSpPr>
        <p:spPr/>
        <p:txBody>
          <a:bodyPr/>
          <a:lstStyle/>
          <a:p>
            <a:fld id="{4AEB1E91-7AAC-4079-8BF7-725E30ACB6F6}" type="datetime1">
              <a:rPr lang="en-US" smtClean="0"/>
              <a:t>10/7/2019</a:t>
            </a:fld>
            <a:endParaRPr lang="en-US"/>
          </a:p>
        </p:txBody>
      </p:sp>
      <p:sp>
        <p:nvSpPr>
          <p:cNvPr id="6" name="Footer Placeholder 5">
            <a:extLst>
              <a:ext uri="{FF2B5EF4-FFF2-40B4-BE49-F238E27FC236}">
                <a16:creationId xmlns:a16="http://schemas.microsoft.com/office/drawing/2014/main" id="{DF976326-9994-4B4A-8537-453DC7C0E864}"/>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3888AC68-CCB4-4468-BDAA-5264C58A6184}"/>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719716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703-BB9C-482F-AD70-6945DAB76E6E}"/>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73F00A8-663E-4D96-84A6-8D1EBF555C0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2B8F7-3CFC-47B8-A85C-90DE1823072C}"/>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3D2640-805A-44BF-853A-786C523193F1}"/>
              </a:ext>
            </a:extLst>
          </p:cNvPr>
          <p:cNvSpPr>
            <a:spLocks noGrp="1"/>
          </p:cNvSpPr>
          <p:nvPr>
            <p:ph type="dt" sz="half" idx="10"/>
          </p:nvPr>
        </p:nvSpPr>
        <p:spPr/>
        <p:txBody>
          <a:bodyPr/>
          <a:lstStyle/>
          <a:p>
            <a:fld id="{8C7FCE3B-9DE1-4AC2-86BD-692AE5085D00}" type="datetime1">
              <a:rPr lang="en-US" smtClean="0"/>
              <a:t>10/7/2019</a:t>
            </a:fld>
            <a:endParaRPr lang="en-US"/>
          </a:p>
        </p:txBody>
      </p:sp>
      <p:sp>
        <p:nvSpPr>
          <p:cNvPr id="6" name="Footer Placeholder 5">
            <a:extLst>
              <a:ext uri="{FF2B5EF4-FFF2-40B4-BE49-F238E27FC236}">
                <a16:creationId xmlns:a16="http://schemas.microsoft.com/office/drawing/2014/main" id="{01284E3D-C1D9-44BD-9075-D225294B6EA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29DEA584-21D3-4F4D-BD62-BC6DE06655F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587941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A378-C495-4D02-8A70-AE808627A235}"/>
              </a:ext>
            </a:extLst>
          </p:cNvPr>
          <p:cNvSpPr>
            <a:spLocks noGrp="1"/>
          </p:cNvSpPr>
          <p:nvPr>
            <p:ph type="ctrTitle"/>
          </p:nvPr>
        </p:nvSpPr>
        <p:spPr>
          <a:xfrm>
            <a:off x="628650" y="1122363"/>
            <a:ext cx="78867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9C1F-958F-4467-B224-6DD71011C782}"/>
              </a:ext>
            </a:extLst>
          </p:cNvPr>
          <p:cNvSpPr>
            <a:spLocks noGrp="1"/>
          </p:cNvSpPr>
          <p:nvPr>
            <p:ph type="subTitle" idx="1"/>
          </p:nvPr>
        </p:nvSpPr>
        <p:spPr>
          <a:xfrm>
            <a:off x="628650" y="3602038"/>
            <a:ext cx="7886700" cy="1655762"/>
          </a:xfrm>
        </p:spPr>
        <p:txBody>
          <a:bodyPr>
            <a:normAutofit/>
          </a:bodyPr>
          <a:lstStyle>
            <a:lvl1pPr marL="0" indent="0" algn="ctr">
              <a:buNone/>
              <a:defRPr sz="3200">
                <a:solidFill>
                  <a:srgbClr val="0028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DD480-ABEF-47A6-A46D-C4302858DFC9}"/>
              </a:ext>
            </a:extLst>
          </p:cNvPr>
          <p:cNvSpPr>
            <a:spLocks noGrp="1"/>
          </p:cNvSpPr>
          <p:nvPr>
            <p:ph type="dt" sz="half" idx="10"/>
          </p:nvPr>
        </p:nvSpPr>
        <p:spPr/>
        <p:txBody>
          <a:bodyPr/>
          <a:lstStyle/>
          <a:p>
            <a:fld id="{F7A74E01-C827-4566-ACAC-F4A6FD1BB0E4}" type="datetime1">
              <a:rPr lang="en-US" smtClean="0"/>
              <a:t>10/7/2019</a:t>
            </a:fld>
            <a:endParaRPr lang="en-US"/>
          </a:p>
        </p:txBody>
      </p:sp>
      <p:sp>
        <p:nvSpPr>
          <p:cNvPr id="5" name="Footer Placeholder 4">
            <a:extLst>
              <a:ext uri="{FF2B5EF4-FFF2-40B4-BE49-F238E27FC236}">
                <a16:creationId xmlns:a16="http://schemas.microsoft.com/office/drawing/2014/main" id="{97EB07F0-35AB-4323-AA80-C40AF93DC19F}"/>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09407B7D-8580-4770-A466-57DFDA5F958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136564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FAAB-2633-4740-967B-FB2975D27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7426-2470-4B75-9B95-BA528819E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DC026-72F5-491B-BF71-089C071ADC90}"/>
              </a:ext>
            </a:extLst>
          </p:cNvPr>
          <p:cNvSpPr>
            <a:spLocks noGrp="1"/>
          </p:cNvSpPr>
          <p:nvPr>
            <p:ph type="dt" sz="half" idx="10"/>
          </p:nvPr>
        </p:nvSpPr>
        <p:spPr/>
        <p:txBody>
          <a:bodyPr/>
          <a:lstStyle/>
          <a:p>
            <a:fld id="{EC849A8B-5D8C-4F7E-96C5-7EADB5F8CF5A}" type="datetime1">
              <a:rPr lang="en-US" smtClean="0"/>
              <a:t>10/7/2019</a:t>
            </a:fld>
            <a:endParaRPr lang="en-US"/>
          </a:p>
        </p:txBody>
      </p:sp>
      <p:sp>
        <p:nvSpPr>
          <p:cNvPr id="5" name="Footer Placeholder 4">
            <a:extLst>
              <a:ext uri="{FF2B5EF4-FFF2-40B4-BE49-F238E27FC236}">
                <a16:creationId xmlns:a16="http://schemas.microsoft.com/office/drawing/2014/main" id="{60A3395F-8B22-4304-8DED-0C3E72D31957}"/>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941F8744-27E6-48AB-AB43-DAEB45CBF04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821726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F01-3674-4F8C-9909-2280B2B5637A}"/>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57C0D-F912-4680-865D-6B7D0725DFB7}"/>
              </a:ext>
            </a:extLst>
          </p:cNvPr>
          <p:cNvSpPr>
            <a:spLocks noGrp="1"/>
          </p:cNvSpPr>
          <p:nvPr>
            <p:ph type="body" idx="1"/>
          </p:nvPr>
        </p:nvSpPr>
        <p:spPr>
          <a:xfrm>
            <a:off x="623888" y="4589464"/>
            <a:ext cx="7886700" cy="1500187"/>
          </a:xfrm>
        </p:spPr>
        <p:txBody>
          <a:bodyPr>
            <a:normAutofit/>
          </a:bodyPr>
          <a:lstStyle>
            <a:lvl1pPr marL="0" indent="0">
              <a:buNone/>
              <a:defRPr sz="3200">
                <a:solidFill>
                  <a:srgbClr val="333F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6AED74-0050-4F47-8FC3-12A7F9EDD9AF}"/>
              </a:ext>
            </a:extLst>
          </p:cNvPr>
          <p:cNvSpPr>
            <a:spLocks noGrp="1"/>
          </p:cNvSpPr>
          <p:nvPr>
            <p:ph type="dt" sz="half" idx="10"/>
          </p:nvPr>
        </p:nvSpPr>
        <p:spPr/>
        <p:txBody>
          <a:bodyPr/>
          <a:lstStyle/>
          <a:p>
            <a:fld id="{DAA8E117-CADF-4C1F-9C77-C58826C4F5FB}" type="datetime1">
              <a:rPr lang="en-US" smtClean="0"/>
              <a:t>10/7/2019</a:t>
            </a:fld>
            <a:endParaRPr lang="en-US"/>
          </a:p>
        </p:txBody>
      </p:sp>
      <p:sp>
        <p:nvSpPr>
          <p:cNvPr id="5" name="Footer Placeholder 4">
            <a:extLst>
              <a:ext uri="{FF2B5EF4-FFF2-40B4-BE49-F238E27FC236}">
                <a16:creationId xmlns:a16="http://schemas.microsoft.com/office/drawing/2014/main" id="{7E06CD91-19AE-45CC-A104-E89BD872A37B}"/>
              </a:ext>
            </a:extLst>
          </p:cNvPr>
          <p:cNvSpPr>
            <a:spLocks noGrp="1"/>
          </p:cNvSpPr>
          <p:nvPr>
            <p:ph type="ftr" sz="quarter" idx="11"/>
          </p:nvPr>
        </p:nvSpPr>
        <p:spPr/>
        <p:txBody>
          <a:bodyPr/>
          <a:lstStyle/>
          <a:p>
            <a:pPr algn="r"/>
            <a:r>
              <a:rPr lang="en-US"/>
              <a:t>   </a:t>
            </a:r>
          </a:p>
        </p:txBody>
      </p:sp>
      <p:sp>
        <p:nvSpPr>
          <p:cNvPr id="6" name="Slide Number Placeholder 5">
            <a:extLst>
              <a:ext uri="{FF2B5EF4-FFF2-40B4-BE49-F238E27FC236}">
                <a16:creationId xmlns:a16="http://schemas.microsoft.com/office/drawing/2014/main" id="{D3324779-A4B3-4C57-A8EC-94E5C5492C9F}"/>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1747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79D1-13BC-4FA8-A682-09F7263F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3BAB-5946-43DF-9945-92B993512C4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4C8AA-FE30-4605-97F5-938A398CF9D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DAB8E-E6EA-4067-B96A-79D761D4B3E2}"/>
              </a:ext>
            </a:extLst>
          </p:cNvPr>
          <p:cNvSpPr>
            <a:spLocks noGrp="1"/>
          </p:cNvSpPr>
          <p:nvPr>
            <p:ph type="dt" sz="half" idx="10"/>
          </p:nvPr>
        </p:nvSpPr>
        <p:spPr/>
        <p:txBody>
          <a:bodyPr/>
          <a:lstStyle/>
          <a:p>
            <a:fld id="{3C9D5D52-1616-4FB3-8ECF-1351784CB4CD}" type="datetime1">
              <a:rPr lang="en-US" smtClean="0"/>
              <a:t>10/7/2019</a:t>
            </a:fld>
            <a:endParaRPr lang="en-US"/>
          </a:p>
        </p:txBody>
      </p:sp>
      <p:sp>
        <p:nvSpPr>
          <p:cNvPr id="6" name="Footer Placeholder 5">
            <a:extLst>
              <a:ext uri="{FF2B5EF4-FFF2-40B4-BE49-F238E27FC236}">
                <a16:creationId xmlns:a16="http://schemas.microsoft.com/office/drawing/2014/main" id="{F312A121-9F2B-46E7-A189-52759537D9E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929791B5-1265-4D96-A615-9F31F346F598}"/>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815649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79D1-13BC-4FA8-A682-09F7263F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3BAB-5946-43DF-9945-92B993512C4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4C8AA-FE30-4605-97F5-938A398CF9D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DAB8E-E6EA-4067-B96A-79D761D4B3E2}"/>
              </a:ext>
            </a:extLst>
          </p:cNvPr>
          <p:cNvSpPr>
            <a:spLocks noGrp="1"/>
          </p:cNvSpPr>
          <p:nvPr>
            <p:ph type="dt" sz="half" idx="10"/>
          </p:nvPr>
        </p:nvSpPr>
        <p:spPr/>
        <p:txBody>
          <a:bodyPr/>
          <a:lstStyle/>
          <a:p>
            <a:fld id="{D2C380D9-E3EB-4486-BD42-8C78E7C3F278}" type="datetime1">
              <a:rPr lang="en-US" smtClean="0"/>
              <a:t>10/7/2019</a:t>
            </a:fld>
            <a:endParaRPr lang="en-US"/>
          </a:p>
        </p:txBody>
      </p:sp>
      <p:sp>
        <p:nvSpPr>
          <p:cNvPr id="6" name="Footer Placeholder 5">
            <a:extLst>
              <a:ext uri="{FF2B5EF4-FFF2-40B4-BE49-F238E27FC236}">
                <a16:creationId xmlns:a16="http://schemas.microsoft.com/office/drawing/2014/main" id="{F312A121-9F2B-46E7-A189-52759537D9E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929791B5-1265-4D96-A615-9F31F346F598}"/>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561693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6F5C-C137-4B7D-BAD2-B9CE7AC9FC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CE32B-2AAF-4854-BB16-D69EC21AF4DC}"/>
              </a:ext>
            </a:extLst>
          </p:cNvPr>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7342FB-F70A-4DFC-940A-28FFFDB704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80914-BA52-47A8-ADDE-6F00DFDEFF74}"/>
              </a:ext>
            </a:extLst>
          </p:cNvPr>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BA42C-8270-4929-92F3-F70820AC54D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80A4F-9819-430A-89EB-830B031F7C74}"/>
              </a:ext>
            </a:extLst>
          </p:cNvPr>
          <p:cNvSpPr>
            <a:spLocks noGrp="1"/>
          </p:cNvSpPr>
          <p:nvPr>
            <p:ph type="dt" sz="half" idx="10"/>
          </p:nvPr>
        </p:nvSpPr>
        <p:spPr/>
        <p:txBody>
          <a:bodyPr/>
          <a:lstStyle/>
          <a:p>
            <a:fld id="{9C4B2BBF-E4A0-4FEF-A829-2BCF11D420C7}" type="datetime1">
              <a:rPr lang="en-US" smtClean="0"/>
              <a:t>10/7/2019</a:t>
            </a:fld>
            <a:endParaRPr lang="en-US"/>
          </a:p>
        </p:txBody>
      </p:sp>
      <p:sp>
        <p:nvSpPr>
          <p:cNvPr id="8" name="Footer Placeholder 7">
            <a:extLst>
              <a:ext uri="{FF2B5EF4-FFF2-40B4-BE49-F238E27FC236}">
                <a16:creationId xmlns:a16="http://schemas.microsoft.com/office/drawing/2014/main" id="{3D865856-F5E6-4D78-9CF3-9D107FAA46DD}"/>
              </a:ext>
            </a:extLst>
          </p:cNvPr>
          <p:cNvSpPr>
            <a:spLocks noGrp="1"/>
          </p:cNvSpPr>
          <p:nvPr>
            <p:ph type="ftr" sz="quarter" idx="11"/>
          </p:nvPr>
        </p:nvSpPr>
        <p:spPr/>
        <p:txBody>
          <a:bodyPr/>
          <a:lstStyle/>
          <a:p>
            <a:pPr algn="r"/>
            <a:r>
              <a:rPr lang="en-US"/>
              <a:t>   </a:t>
            </a:r>
          </a:p>
        </p:txBody>
      </p:sp>
      <p:sp>
        <p:nvSpPr>
          <p:cNvPr id="9" name="Slide Number Placeholder 8">
            <a:extLst>
              <a:ext uri="{FF2B5EF4-FFF2-40B4-BE49-F238E27FC236}">
                <a16:creationId xmlns:a16="http://schemas.microsoft.com/office/drawing/2014/main" id="{7995C0FD-B770-46F8-8163-FF2D311F8DF2}"/>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4009135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4573-7349-426F-B524-55BF1C10C4AF}"/>
              </a:ext>
            </a:extLst>
          </p:cNvPr>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Date Placeholder 2">
            <a:extLst>
              <a:ext uri="{FF2B5EF4-FFF2-40B4-BE49-F238E27FC236}">
                <a16:creationId xmlns:a16="http://schemas.microsoft.com/office/drawing/2014/main" id="{DFC8E712-8E57-4E87-9FBA-3C673CE193E5}"/>
              </a:ext>
            </a:extLst>
          </p:cNvPr>
          <p:cNvSpPr>
            <a:spLocks noGrp="1"/>
          </p:cNvSpPr>
          <p:nvPr>
            <p:ph type="dt" sz="half" idx="10"/>
          </p:nvPr>
        </p:nvSpPr>
        <p:spPr/>
        <p:txBody>
          <a:bodyPr/>
          <a:lstStyle/>
          <a:p>
            <a:fld id="{D655B55B-345C-42B2-BDD1-71511906D215}" type="datetime1">
              <a:rPr lang="en-US" smtClean="0"/>
              <a:t>10/7/2019</a:t>
            </a:fld>
            <a:endParaRPr lang="en-US"/>
          </a:p>
        </p:txBody>
      </p:sp>
      <p:sp>
        <p:nvSpPr>
          <p:cNvPr id="4" name="Footer Placeholder 3">
            <a:extLst>
              <a:ext uri="{FF2B5EF4-FFF2-40B4-BE49-F238E27FC236}">
                <a16:creationId xmlns:a16="http://schemas.microsoft.com/office/drawing/2014/main" id="{6B7E8998-E68F-40F4-92FE-33FB2D1D2C50}"/>
              </a:ext>
            </a:extLst>
          </p:cNvPr>
          <p:cNvSpPr>
            <a:spLocks noGrp="1"/>
          </p:cNvSpPr>
          <p:nvPr>
            <p:ph type="ftr" sz="quarter" idx="11"/>
          </p:nvPr>
        </p:nvSpPr>
        <p:spPr/>
        <p:txBody>
          <a:bodyPr/>
          <a:lstStyle/>
          <a:p>
            <a:pPr algn="r"/>
            <a:r>
              <a:rPr lang="en-US"/>
              <a:t>   </a:t>
            </a:r>
          </a:p>
        </p:txBody>
      </p:sp>
      <p:sp>
        <p:nvSpPr>
          <p:cNvPr id="5" name="Slide Number Placeholder 4">
            <a:extLst>
              <a:ext uri="{FF2B5EF4-FFF2-40B4-BE49-F238E27FC236}">
                <a16:creationId xmlns:a16="http://schemas.microsoft.com/office/drawing/2014/main" id="{9B1A50AD-36D0-46CE-AC24-0D3FEE4B30C6}"/>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201277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6BF91-B375-4ED5-9C2A-CEB37F7CC51D}"/>
              </a:ext>
            </a:extLst>
          </p:cNvPr>
          <p:cNvSpPr>
            <a:spLocks noGrp="1"/>
          </p:cNvSpPr>
          <p:nvPr>
            <p:ph type="dt" sz="half" idx="10"/>
          </p:nvPr>
        </p:nvSpPr>
        <p:spPr/>
        <p:txBody>
          <a:bodyPr/>
          <a:lstStyle/>
          <a:p>
            <a:fld id="{BB799805-8AFC-496F-B18A-4AD0EC6C652E}" type="datetime1">
              <a:rPr lang="en-US" smtClean="0"/>
              <a:t>10/7/2019</a:t>
            </a:fld>
            <a:endParaRPr lang="en-US"/>
          </a:p>
        </p:txBody>
      </p:sp>
      <p:sp>
        <p:nvSpPr>
          <p:cNvPr id="3" name="Footer Placeholder 2">
            <a:extLst>
              <a:ext uri="{FF2B5EF4-FFF2-40B4-BE49-F238E27FC236}">
                <a16:creationId xmlns:a16="http://schemas.microsoft.com/office/drawing/2014/main" id="{B66E0000-7100-45CE-B186-0387C1154A2C}"/>
              </a:ext>
            </a:extLst>
          </p:cNvPr>
          <p:cNvSpPr>
            <a:spLocks noGrp="1"/>
          </p:cNvSpPr>
          <p:nvPr>
            <p:ph type="ftr" sz="quarter" idx="11"/>
          </p:nvPr>
        </p:nvSpPr>
        <p:spPr/>
        <p:txBody>
          <a:bodyPr/>
          <a:lstStyle/>
          <a:p>
            <a:pPr algn="r"/>
            <a:r>
              <a:rPr lang="en-US"/>
              <a:t>   </a:t>
            </a:r>
          </a:p>
        </p:txBody>
      </p:sp>
      <p:sp>
        <p:nvSpPr>
          <p:cNvPr id="4" name="Slide Number Placeholder 3">
            <a:extLst>
              <a:ext uri="{FF2B5EF4-FFF2-40B4-BE49-F238E27FC236}">
                <a16:creationId xmlns:a16="http://schemas.microsoft.com/office/drawing/2014/main" id="{76281E29-A0E0-45A7-8825-A6CEA2202A2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298365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2DD-35D9-413F-A7CF-77C301429ED2}"/>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02FF3D-105D-4B06-BCCC-FCF8368DCCF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C148-3602-4134-BFC5-0766AF9CC966}"/>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CC012-511B-48CD-B267-0705E2C2AD67}"/>
              </a:ext>
            </a:extLst>
          </p:cNvPr>
          <p:cNvSpPr>
            <a:spLocks noGrp="1"/>
          </p:cNvSpPr>
          <p:nvPr>
            <p:ph type="dt" sz="half" idx="10"/>
          </p:nvPr>
        </p:nvSpPr>
        <p:spPr/>
        <p:txBody>
          <a:bodyPr/>
          <a:lstStyle/>
          <a:p>
            <a:fld id="{A680C64F-D3D4-4AAF-B19D-1DC74C91507E}" type="datetime1">
              <a:rPr lang="en-US" smtClean="0"/>
              <a:t>10/7/2019</a:t>
            </a:fld>
            <a:endParaRPr lang="en-US"/>
          </a:p>
        </p:txBody>
      </p:sp>
      <p:sp>
        <p:nvSpPr>
          <p:cNvPr id="6" name="Footer Placeholder 5">
            <a:extLst>
              <a:ext uri="{FF2B5EF4-FFF2-40B4-BE49-F238E27FC236}">
                <a16:creationId xmlns:a16="http://schemas.microsoft.com/office/drawing/2014/main" id="{DF976326-9994-4B4A-8537-453DC7C0E864}"/>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3888AC68-CCB4-4468-BDAA-5264C58A6184}"/>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019496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703-BB9C-482F-AD70-6945DAB76E6E}"/>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73F00A8-663E-4D96-84A6-8D1EBF555C0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2B8F7-3CFC-47B8-A85C-90DE1823072C}"/>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3D2640-805A-44BF-853A-786C523193F1}"/>
              </a:ext>
            </a:extLst>
          </p:cNvPr>
          <p:cNvSpPr>
            <a:spLocks noGrp="1"/>
          </p:cNvSpPr>
          <p:nvPr>
            <p:ph type="dt" sz="half" idx="10"/>
          </p:nvPr>
        </p:nvSpPr>
        <p:spPr/>
        <p:txBody>
          <a:bodyPr/>
          <a:lstStyle/>
          <a:p>
            <a:fld id="{45AC0FB5-899E-45AC-8F52-4A3601D58C1F}" type="datetime1">
              <a:rPr lang="en-US" smtClean="0"/>
              <a:t>10/7/2019</a:t>
            </a:fld>
            <a:endParaRPr lang="en-US"/>
          </a:p>
        </p:txBody>
      </p:sp>
      <p:sp>
        <p:nvSpPr>
          <p:cNvPr id="6" name="Footer Placeholder 5">
            <a:extLst>
              <a:ext uri="{FF2B5EF4-FFF2-40B4-BE49-F238E27FC236}">
                <a16:creationId xmlns:a16="http://schemas.microsoft.com/office/drawing/2014/main" id="{01284E3D-C1D9-44BD-9075-D225294B6EA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29DEA584-21D3-4F4D-BD62-BC6DE06655F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767868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6F5C-C137-4B7D-BAD2-B9CE7AC9FC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CE32B-2AAF-4854-BB16-D69EC21AF4DC}"/>
              </a:ext>
            </a:extLst>
          </p:cNvPr>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7342FB-F70A-4DFC-940A-28FFFDB704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80914-BA52-47A8-ADDE-6F00DFDEFF74}"/>
              </a:ext>
            </a:extLst>
          </p:cNvPr>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ABA42C-8270-4929-92F3-F70820AC54D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80A4F-9819-430A-89EB-830B031F7C74}"/>
              </a:ext>
            </a:extLst>
          </p:cNvPr>
          <p:cNvSpPr>
            <a:spLocks noGrp="1"/>
          </p:cNvSpPr>
          <p:nvPr>
            <p:ph type="dt" sz="half" idx="10"/>
          </p:nvPr>
        </p:nvSpPr>
        <p:spPr/>
        <p:txBody>
          <a:bodyPr/>
          <a:lstStyle/>
          <a:p>
            <a:fld id="{D92E3B97-9282-47D3-A55E-7577A78C7BF5}" type="datetime1">
              <a:rPr lang="en-US" smtClean="0"/>
              <a:t>10/7/2019</a:t>
            </a:fld>
            <a:endParaRPr lang="en-US"/>
          </a:p>
        </p:txBody>
      </p:sp>
      <p:sp>
        <p:nvSpPr>
          <p:cNvPr id="8" name="Footer Placeholder 7">
            <a:extLst>
              <a:ext uri="{FF2B5EF4-FFF2-40B4-BE49-F238E27FC236}">
                <a16:creationId xmlns:a16="http://schemas.microsoft.com/office/drawing/2014/main" id="{3D865856-F5E6-4D78-9CF3-9D107FAA46DD}"/>
              </a:ext>
            </a:extLst>
          </p:cNvPr>
          <p:cNvSpPr>
            <a:spLocks noGrp="1"/>
          </p:cNvSpPr>
          <p:nvPr>
            <p:ph type="ftr" sz="quarter" idx="11"/>
          </p:nvPr>
        </p:nvSpPr>
        <p:spPr/>
        <p:txBody>
          <a:bodyPr/>
          <a:lstStyle/>
          <a:p>
            <a:pPr algn="r"/>
            <a:r>
              <a:rPr lang="en-US"/>
              <a:t>   </a:t>
            </a:r>
          </a:p>
        </p:txBody>
      </p:sp>
      <p:sp>
        <p:nvSpPr>
          <p:cNvPr id="9" name="Slide Number Placeholder 8">
            <a:extLst>
              <a:ext uri="{FF2B5EF4-FFF2-40B4-BE49-F238E27FC236}">
                <a16:creationId xmlns:a16="http://schemas.microsoft.com/office/drawing/2014/main" id="{7995C0FD-B770-46F8-8163-FF2D311F8DF2}"/>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68027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4573-7349-426F-B524-55BF1C10C4AF}"/>
              </a:ext>
            </a:extLst>
          </p:cNvPr>
          <p:cNvSpPr>
            <a:spLocks noGrp="1"/>
          </p:cNvSpPr>
          <p:nvPr>
            <p:ph type="title"/>
          </p:nvPr>
        </p:nvSpPr>
        <p:spPr/>
        <p:txBody>
          <a:bodyPr/>
          <a:lstStyle>
            <a:lvl1pPr>
              <a:defRPr>
                <a:solidFill>
                  <a:srgbClr val="EAAA00"/>
                </a:solidFill>
              </a:defRPr>
            </a:lvl1pPr>
          </a:lstStyle>
          <a:p>
            <a:r>
              <a:rPr lang="en-US"/>
              <a:t>Click to edit Master title style</a:t>
            </a:r>
          </a:p>
        </p:txBody>
      </p:sp>
      <p:sp>
        <p:nvSpPr>
          <p:cNvPr id="3" name="Date Placeholder 2">
            <a:extLst>
              <a:ext uri="{FF2B5EF4-FFF2-40B4-BE49-F238E27FC236}">
                <a16:creationId xmlns:a16="http://schemas.microsoft.com/office/drawing/2014/main" id="{DFC8E712-8E57-4E87-9FBA-3C673CE193E5}"/>
              </a:ext>
            </a:extLst>
          </p:cNvPr>
          <p:cNvSpPr>
            <a:spLocks noGrp="1"/>
          </p:cNvSpPr>
          <p:nvPr>
            <p:ph type="dt" sz="half" idx="10"/>
          </p:nvPr>
        </p:nvSpPr>
        <p:spPr/>
        <p:txBody>
          <a:bodyPr/>
          <a:lstStyle/>
          <a:p>
            <a:fld id="{7437DB61-93A2-49EB-9928-291CA89EB72C}" type="datetime1">
              <a:rPr lang="en-US" smtClean="0"/>
              <a:t>10/7/2019</a:t>
            </a:fld>
            <a:endParaRPr lang="en-US"/>
          </a:p>
        </p:txBody>
      </p:sp>
      <p:sp>
        <p:nvSpPr>
          <p:cNvPr id="4" name="Footer Placeholder 3">
            <a:extLst>
              <a:ext uri="{FF2B5EF4-FFF2-40B4-BE49-F238E27FC236}">
                <a16:creationId xmlns:a16="http://schemas.microsoft.com/office/drawing/2014/main" id="{6B7E8998-E68F-40F4-92FE-33FB2D1D2C50}"/>
              </a:ext>
            </a:extLst>
          </p:cNvPr>
          <p:cNvSpPr>
            <a:spLocks noGrp="1"/>
          </p:cNvSpPr>
          <p:nvPr>
            <p:ph type="ftr" sz="quarter" idx="11"/>
          </p:nvPr>
        </p:nvSpPr>
        <p:spPr/>
        <p:txBody>
          <a:bodyPr/>
          <a:lstStyle/>
          <a:p>
            <a:pPr algn="r"/>
            <a:r>
              <a:rPr lang="en-US"/>
              <a:t>   </a:t>
            </a:r>
          </a:p>
        </p:txBody>
      </p:sp>
      <p:sp>
        <p:nvSpPr>
          <p:cNvPr id="5" name="Slide Number Placeholder 4">
            <a:extLst>
              <a:ext uri="{FF2B5EF4-FFF2-40B4-BE49-F238E27FC236}">
                <a16:creationId xmlns:a16="http://schemas.microsoft.com/office/drawing/2014/main" id="{9B1A50AD-36D0-46CE-AC24-0D3FEE4B30C6}"/>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177151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6BF91-B375-4ED5-9C2A-CEB37F7CC51D}"/>
              </a:ext>
            </a:extLst>
          </p:cNvPr>
          <p:cNvSpPr>
            <a:spLocks noGrp="1"/>
          </p:cNvSpPr>
          <p:nvPr>
            <p:ph type="dt" sz="half" idx="10"/>
          </p:nvPr>
        </p:nvSpPr>
        <p:spPr/>
        <p:txBody>
          <a:bodyPr/>
          <a:lstStyle/>
          <a:p>
            <a:fld id="{F4E47809-E7C3-4A16-8403-0FDE09100475}" type="datetime1">
              <a:rPr lang="en-US" smtClean="0"/>
              <a:t>10/7/2019</a:t>
            </a:fld>
            <a:endParaRPr lang="en-US"/>
          </a:p>
        </p:txBody>
      </p:sp>
      <p:sp>
        <p:nvSpPr>
          <p:cNvPr id="3" name="Footer Placeholder 2">
            <a:extLst>
              <a:ext uri="{FF2B5EF4-FFF2-40B4-BE49-F238E27FC236}">
                <a16:creationId xmlns:a16="http://schemas.microsoft.com/office/drawing/2014/main" id="{B66E0000-7100-45CE-B186-0387C1154A2C}"/>
              </a:ext>
            </a:extLst>
          </p:cNvPr>
          <p:cNvSpPr>
            <a:spLocks noGrp="1"/>
          </p:cNvSpPr>
          <p:nvPr>
            <p:ph type="ftr" sz="quarter" idx="11"/>
          </p:nvPr>
        </p:nvSpPr>
        <p:spPr/>
        <p:txBody>
          <a:bodyPr/>
          <a:lstStyle/>
          <a:p>
            <a:pPr algn="r"/>
            <a:r>
              <a:rPr lang="en-US"/>
              <a:t>   </a:t>
            </a:r>
          </a:p>
        </p:txBody>
      </p:sp>
      <p:sp>
        <p:nvSpPr>
          <p:cNvPr id="4" name="Slide Number Placeholder 3">
            <a:extLst>
              <a:ext uri="{FF2B5EF4-FFF2-40B4-BE49-F238E27FC236}">
                <a16:creationId xmlns:a16="http://schemas.microsoft.com/office/drawing/2014/main" id="{76281E29-A0E0-45A7-8825-A6CEA2202A21}"/>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70415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2DD-35D9-413F-A7CF-77C301429ED2}"/>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02FF3D-105D-4B06-BCCC-FCF8368DCCF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CBC148-3602-4134-BFC5-0766AF9CC966}"/>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CC012-511B-48CD-B267-0705E2C2AD67}"/>
              </a:ext>
            </a:extLst>
          </p:cNvPr>
          <p:cNvSpPr>
            <a:spLocks noGrp="1"/>
          </p:cNvSpPr>
          <p:nvPr>
            <p:ph type="dt" sz="half" idx="10"/>
          </p:nvPr>
        </p:nvSpPr>
        <p:spPr/>
        <p:txBody>
          <a:bodyPr/>
          <a:lstStyle/>
          <a:p>
            <a:fld id="{8FAD2288-A3A7-44FC-BE99-324A07A2E182}" type="datetime1">
              <a:rPr lang="en-US" smtClean="0"/>
              <a:t>10/7/2019</a:t>
            </a:fld>
            <a:endParaRPr lang="en-US"/>
          </a:p>
        </p:txBody>
      </p:sp>
      <p:sp>
        <p:nvSpPr>
          <p:cNvPr id="6" name="Footer Placeholder 5">
            <a:extLst>
              <a:ext uri="{FF2B5EF4-FFF2-40B4-BE49-F238E27FC236}">
                <a16:creationId xmlns:a16="http://schemas.microsoft.com/office/drawing/2014/main" id="{DF976326-9994-4B4A-8537-453DC7C0E864}"/>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3888AC68-CCB4-4468-BDAA-5264C58A6184}"/>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241890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703-BB9C-482F-AD70-6945DAB76E6E}"/>
              </a:ext>
            </a:extLst>
          </p:cNvPr>
          <p:cNvSpPr>
            <a:spLocks noGrp="1"/>
          </p:cNvSpPr>
          <p:nvPr>
            <p:ph type="title"/>
          </p:nvPr>
        </p:nvSpPr>
        <p:spPr>
          <a:xfrm>
            <a:off x="629841" y="457200"/>
            <a:ext cx="2949178" cy="1600200"/>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73F00A8-663E-4D96-84A6-8D1EBF555C0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2B8F7-3CFC-47B8-A85C-90DE1823072C}"/>
              </a:ext>
            </a:extLst>
          </p:cNvPr>
          <p:cNvSpPr>
            <a:spLocks noGrp="1"/>
          </p:cNvSpPr>
          <p:nvPr>
            <p:ph type="body" sz="half" idx="2"/>
          </p:nvPr>
        </p:nvSpPr>
        <p:spPr>
          <a:xfrm>
            <a:off x="629841" y="2057400"/>
            <a:ext cx="2949178" cy="3811588"/>
          </a:xfrm>
        </p:spPr>
        <p:txBody>
          <a:bodyPr>
            <a:normAutofit/>
          </a:bodyPr>
          <a:lstStyle>
            <a:lvl1pPr marL="0" indent="0">
              <a:buNone/>
              <a:defRPr sz="3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3D2640-805A-44BF-853A-786C523193F1}"/>
              </a:ext>
            </a:extLst>
          </p:cNvPr>
          <p:cNvSpPr>
            <a:spLocks noGrp="1"/>
          </p:cNvSpPr>
          <p:nvPr>
            <p:ph type="dt" sz="half" idx="10"/>
          </p:nvPr>
        </p:nvSpPr>
        <p:spPr/>
        <p:txBody>
          <a:bodyPr/>
          <a:lstStyle/>
          <a:p>
            <a:fld id="{30170881-0028-4E4B-B928-970B61FF1545}" type="datetime1">
              <a:rPr lang="en-US" smtClean="0"/>
              <a:t>10/7/2019</a:t>
            </a:fld>
            <a:endParaRPr lang="en-US"/>
          </a:p>
        </p:txBody>
      </p:sp>
      <p:sp>
        <p:nvSpPr>
          <p:cNvPr id="6" name="Footer Placeholder 5">
            <a:extLst>
              <a:ext uri="{FF2B5EF4-FFF2-40B4-BE49-F238E27FC236}">
                <a16:creationId xmlns:a16="http://schemas.microsoft.com/office/drawing/2014/main" id="{01284E3D-C1D9-44BD-9075-D225294B6EA5}"/>
              </a:ext>
            </a:extLst>
          </p:cNvPr>
          <p:cNvSpPr>
            <a:spLocks noGrp="1"/>
          </p:cNvSpPr>
          <p:nvPr>
            <p:ph type="ftr" sz="quarter" idx="11"/>
          </p:nvPr>
        </p:nvSpPr>
        <p:spPr/>
        <p:txBody>
          <a:bodyPr/>
          <a:lstStyle/>
          <a:p>
            <a:pPr algn="r"/>
            <a:r>
              <a:rPr lang="en-US"/>
              <a:t>   </a:t>
            </a:r>
          </a:p>
        </p:txBody>
      </p:sp>
      <p:sp>
        <p:nvSpPr>
          <p:cNvPr id="7" name="Slide Number Placeholder 6">
            <a:extLst>
              <a:ext uri="{FF2B5EF4-FFF2-40B4-BE49-F238E27FC236}">
                <a16:creationId xmlns:a16="http://schemas.microsoft.com/office/drawing/2014/main" id="{29DEA584-21D3-4F4D-BD62-BC6DE06655FE}"/>
              </a:ext>
            </a:extLst>
          </p:cNvPr>
          <p:cNvSpPr>
            <a:spLocks noGrp="1"/>
          </p:cNvSpPr>
          <p:nvPr>
            <p:ph type="sldNum" sz="quarter" idx="12"/>
          </p:nvPr>
        </p:nvSpPr>
        <p:spPr/>
        <p:txBody>
          <a:bodyPr/>
          <a:lstStyle/>
          <a:p>
            <a:fld id="{DFE230F9-4909-432C-BCB1-3308A8D6D0CE}" type="slidenum">
              <a:rPr lang="en-US" smtClean="0"/>
              <a:t>‹#›</a:t>
            </a:fld>
            <a:endParaRPr lang="en-US"/>
          </a:p>
        </p:txBody>
      </p:sp>
    </p:spTree>
    <p:extLst>
      <p:ext uri="{BB962C8B-B14F-4D97-AF65-F5344CB8AC3E}">
        <p14:creationId xmlns:p14="http://schemas.microsoft.com/office/powerpoint/2010/main" val="306214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6.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7.jp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1ECFC-10FD-4216-BDED-C0A3042719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28C5B-76CC-4685-B8D5-15B7C967CF80}"/>
              </a:ext>
            </a:extLst>
          </p:cNvPr>
          <p:cNvSpPr>
            <a:spLocks noGrp="1"/>
          </p:cNvSpPr>
          <p:nvPr>
            <p:ph type="body" idx="1"/>
          </p:nvPr>
        </p:nvSpPr>
        <p:spPr>
          <a:xfrm>
            <a:off x="628650" y="1825625"/>
            <a:ext cx="7886700" cy="39623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67D4-03BD-48BE-BB5E-A471BC18588E}"/>
              </a:ext>
            </a:extLst>
          </p:cNvPr>
          <p:cNvSpPr>
            <a:spLocks noGrp="1"/>
          </p:cNvSpPr>
          <p:nvPr>
            <p:ph type="dt" sz="half" idx="2"/>
          </p:nvPr>
        </p:nvSpPr>
        <p:spPr>
          <a:xfrm>
            <a:off x="628650" y="6456785"/>
            <a:ext cx="2057400" cy="264691"/>
          </a:xfrm>
          <a:prstGeom prst="rect">
            <a:avLst/>
          </a:prstGeom>
        </p:spPr>
        <p:txBody>
          <a:bodyPr vert="horz" lIns="91440" tIns="45720" rIns="91440" bIns="45720" rtlCol="0" anchor="ctr"/>
          <a:lstStyle>
            <a:lvl1pPr algn="l">
              <a:defRPr sz="1200">
                <a:solidFill>
                  <a:srgbClr val="E6E6E6"/>
                </a:solidFill>
              </a:defRPr>
            </a:lvl1pPr>
          </a:lstStyle>
          <a:p>
            <a:fld id="{936311F4-4EC9-44B5-984A-C2085F2DC065}" type="datetime1">
              <a:rPr lang="en-US" smtClean="0"/>
              <a:t>10/7/2019</a:t>
            </a:fld>
            <a:endParaRPr lang="en-US"/>
          </a:p>
        </p:txBody>
      </p:sp>
      <p:sp>
        <p:nvSpPr>
          <p:cNvPr id="5" name="Footer Placeholder 4">
            <a:extLst>
              <a:ext uri="{FF2B5EF4-FFF2-40B4-BE49-F238E27FC236}">
                <a16:creationId xmlns:a16="http://schemas.microsoft.com/office/drawing/2014/main" id="{3C89B42D-0073-4C63-9951-40103D8FC55B}"/>
              </a:ext>
            </a:extLst>
          </p:cNvPr>
          <p:cNvSpPr>
            <a:spLocks noGrp="1"/>
          </p:cNvSpPr>
          <p:nvPr>
            <p:ph type="ftr" sz="quarter" idx="3"/>
          </p:nvPr>
        </p:nvSpPr>
        <p:spPr>
          <a:xfrm>
            <a:off x="3028950" y="6176964"/>
            <a:ext cx="5486400" cy="264691"/>
          </a:xfrm>
          <a:prstGeom prst="rect">
            <a:avLst/>
          </a:prstGeom>
        </p:spPr>
        <p:txBody>
          <a:bodyPr vert="horz" lIns="91440" tIns="45720" rIns="91440" bIns="45720" rtlCol="0" anchor="ctr"/>
          <a:lstStyle>
            <a:lvl1pPr algn="ctr">
              <a:defRPr sz="2000">
                <a:solidFill>
                  <a:schemeClr val="bg1"/>
                </a:solidFill>
                <a:latin typeface="+mn-lt"/>
              </a:defRPr>
            </a:lvl1pPr>
          </a:lstStyle>
          <a:p>
            <a:pPr algn="r"/>
            <a:r>
              <a:rPr lang="en-US"/>
              <a:t>   </a:t>
            </a:r>
          </a:p>
        </p:txBody>
      </p:sp>
      <p:sp>
        <p:nvSpPr>
          <p:cNvPr id="6" name="Slide Number Placeholder 5">
            <a:extLst>
              <a:ext uri="{FF2B5EF4-FFF2-40B4-BE49-F238E27FC236}">
                <a16:creationId xmlns:a16="http://schemas.microsoft.com/office/drawing/2014/main" id="{5C027BB1-A28E-4DD0-A651-03AC0E4F2CAD}"/>
              </a:ext>
            </a:extLst>
          </p:cNvPr>
          <p:cNvSpPr>
            <a:spLocks noGrp="1"/>
          </p:cNvSpPr>
          <p:nvPr>
            <p:ph type="sldNum" sz="quarter" idx="4"/>
          </p:nvPr>
        </p:nvSpPr>
        <p:spPr>
          <a:xfrm>
            <a:off x="6457950" y="6456785"/>
            <a:ext cx="2057400" cy="264691"/>
          </a:xfrm>
          <a:prstGeom prst="rect">
            <a:avLst/>
          </a:prstGeom>
        </p:spPr>
        <p:txBody>
          <a:bodyPr vert="horz" lIns="91440" tIns="45720" rIns="91440" bIns="45720" rtlCol="0" anchor="ctr"/>
          <a:lstStyle>
            <a:lvl1pPr algn="r">
              <a:defRPr sz="1200">
                <a:solidFill>
                  <a:srgbClr val="E6E6E6"/>
                </a:solidFill>
              </a:defRPr>
            </a:lvl1pPr>
          </a:lstStyle>
          <a:p>
            <a:fld id="{DFE230F9-4909-432C-BCB1-3308A8D6D0CE}" type="slidenum">
              <a:rPr lang="en-US" smtClean="0"/>
              <a:pPr/>
              <a:t>‹#›</a:t>
            </a:fld>
            <a:endParaRPr lang="en-US"/>
          </a:p>
        </p:txBody>
      </p:sp>
      <p:pic>
        <p:nvPicPr>
          <p:cNvPr id="12" name="Picture 11">
            <a:extLst>
              <a:ext uri="{FF2B5EF4-FFF2-40B4-BE49-F238E27FC236}">
                <a16:creationId xmlns:a16="http://schemas.microsoft.com/office/drawing/2014/main" id="{FDE55865-52E7-42C2-B27C-54BC4E6E0E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469" y="6176963"/>
            <a:ext cx="2289440" cy="279820"/>
          </a:xfrm>
          <a:prstGeom prst="rect">
            <a:avLst/>
          </a:prstGeom>
        </p:spPr>
      </p:pic>
    </p:spTree>
    <p:extLst>
      <p:ext uri="{BB962C8B-B14F-4D97-AF65-F5344CB8AC3E}">
        <p14:creationId xmlns:p14="http://schemas.microsoft.com/office/powerpoint/2010/main" val="321242137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dt="0"/>
  <p:txStyles>
    <p:titleStyle>
      <a:lvl1pPr algn="l" defTabSz="914400" rtl="0" eaLnBrk="1" latinLnBrk="0" hangingPunct="1">
        <a:lnSpc>
          <a:spcPct val="90000"/>
        </a:lnSpc>
        <a:spcBef>
          <a:spcPct val="0"/>
        </a:spcBef>
        <a:buNone/>
        <a:defRPr sz="4400" b="1" kern="1200">
          <a:solidFill>
            <a:srgbClr val="EAAA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EAAA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1ECFC-10FD-4216-BDED-C0A3042719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28C5B-76CC-4685-B8D5-15B7C967CF80}"/>
              </a:ext>
            </a:extLst>
          </p:cNvPr>
          <p:cNvSpPr>
            <a:spLocks noGrp="1"/>
          </p:cNvSpPr>
          <p:nvPr>
            <p:ph type="body" idx="1"/>
          </p:nvPr>
        </p:nvSpPr>
        <p:spPr>
          <a:xfrm>
            <a:off x="628650" y="1825625"/>
            <a:ext cx="7886700" cy="39623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67D4-03BD-48BE-BB5E-A471BC18588E}"/>
              </a:ext>
            </a:extLst>
          </p:cNvPr>
          <p:cNvSpPr>
            <a:spLocks noGrp="1"/>
          </p:cNvSpPr>
          <p:nvPr>
            <p:ph type="dt" sz="half" idx="2"/>
          </p:nvPr>
        </p:nvSpPr>
        <p:spPr>
          <a:xfrm>
            <a:off x="628650" y="6456785"/>
            <a:ext cx="2057400" cy="264691"/>
          </a:xfrm>
          <a:prstGeom prst="rect">
            <a:avLst/>
          </a:prstGeom>
        </p:spPr>
        <p:txBody>
          <a:bodyPr vert="horz" lIns="91440" tIns="45720" rIns="91440" bIns="45720" rtlCol="0" anchor="ctr"/>
          <a:lstStyle>
            <a:lvl1pPr algn="l">
              <a:defRPr sz="1200">
                <a:solidFill>
                  <a:srgbClr val="333F48"/>
                </a:solidFill>
              </a:defRPr>
            </a:lvl1pPr>
          </a:lstStyle>
          <a:p>
            <a:fld id="{EC71827A-119E-4C8D-8311-512B86373168}" type="datetime1">
              <a:rPr lang="en-US" smtClean="0"/>
              <a:t>10/7/2019</a:t>
            </a:fld>
            <a:endParaRPr lang="en-US"/>
          </a:p>
        </p:txBody>
      </p:sp>
      <p:sp>
        <p:nvSpPr>
          <p:cNvPr id="5" name="Footer Placeholder 4">
            <a:extLst>
              <a:ext uri="{FF2B5EF4-FFF2-40B4-BE49-F238E27FC236}">
                <a16:creationId xmlns:a16="http://schemas.microsoft.com/office/drawing/2014/main" id="{3C89B42D-0073-4C63-9951-40103D8FC55B}"/>
              </a:ext>
            </a:extLst>
          </p:cNvPr>
          <p:cNvSpPr>
            <a:spLocks noGrp="1"/>
          </p:cNvSpPr>
          <p:nvPr>
            <p:ph type="ftr" sz="quarter" idx="3"/>
          </p:nvPr>
        </p:nvSpPr>
        <p:spPr>
          <a:xfrm>
            <a:off x="3028950" y="6176964"/>
            <a:ext cx="5486400" cy="264691"/>
          </a:xfrm>
          <a:prstGeom prst="rect">
            <a:avLst/>
          </a:prstGeom>
        </p:spPr>
        <p:txBody>
          <a:bodyPr vert="horz" lIns="91440" tIns="45720" rIns="91440" bIns="45720" rtlCol="0" anchor="ctr"/>
          <a:lstStyle>
            <a:lvl1pPr algn="ctr">
              <a:defRPr sz="2000">
                <a:solidFill>
                  <a:srgbClr val="002855"/>
                </a:solidFill>
                <a:latin typeface="+mn-lt"/>
              </a:defRPr>
            </a:lvl1pPr>
          </a:lstStyle>
          <a:p>
            <a:pPr algn="r"/>
            <a:r>
              <a:rPr lang="en-US"/>
              <a:t>   </a:t>
            </a:r>
          </a:p>
        </p:txBody>
      </p:sp>
      <p:sp>
        <p:nvSpPr>
          <p:cNvPr id="6" name="Slide Number Placeholder 5">
            <a:extLst>
              <a:ext uri="{FF2B5EF4-FFF2-40B4-BE49-F238E27FC236}">
                <a16:creationId xmlns:a16="http://schemas.microsoft.com/office/drawing/2014/main" id="{5C027BB1-A28E-4DD0-A651-03AC0E4F2CAD}"/>
              </a:ext>
            </a:extLst>
          </p:cNvPr>
          <p:cNvSpPr>
            <a:spLocks noGrp="1"/>
          </p:cNvSpPr>
          <p:nvPr>
            <p:ph type="sldNum" sz="quarter" idx="4"/>
          </p:nvPr>
        </p:nvSpPr>
        <p:spPr>
          <a:xfrm>
            <a:off x="6457950" y="6456785"/>
            <a:ext cx="2057400" cy="264691"/>
          </a:xfrm>
          <a:prstGeom prst="rect">
            <a:avLst/>
          </a:prstGeom>
        </p:spPr>
        <p:txBody>
          <a:bodyPr vert="horz" lIns="91440" tIns="45720" rIns="91440" bIns="45720" rtlCol="0" anchor="ctr"/>
          <a:lstStyle>
            <a:lvl1pPr algn="r">
              <a:defRPr sz="1200">
                <a:solidFill>
                  <a:srgbClr val="333F48"/>
                </a:solidFill>
              </a:defRPr>
            </a:lvl1pPr>
          </a:lstStyle>
          <a:p>
            <a:fld id="{DFE230F9-4909-432C-BCB1-3308A8D6D0CE}" type="slidenum">
              <a:rPr lang="en-US" smtClean="0"/>
              <a:pPr/>
              <a:t>‹#›</a:t>
            </a:fld>
            <a:endParaRPr lang="en-US"/>
          </a:p>
        </p:txBody>
      </p:sp>
      <p:pic>
        <p:nvPicPr>
          <p:cNvPr id="12" name="Picture 11">
            <a:extLst>
              <a:ext uri="{FF2B5EF4-FFF2-40B4-BE49-F238E27FC236}">
                <a16:creationId xmlns:a16="http://schemas.microsoft.com/office/drawing/2014/main" id="{FDE55865-52E7-42C2-B27C-54BC4E6E0E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471" y="6176963"/>
            <a:ext cx="2289436" cy="279820"/>
          </a:xfrm>
          <a:prstGeom prst="rect">
            <a:avLst/>
          </a:prstGeom>
        </p:spPr>
      </p:pic>
    </p:spTree>
    <p:extLst>
      <p:ext uri="{BB962C8B-B14F-4D97-AF65-F5344CB8AC3E}">
        <p14:creationId xmlns:p14="http://schemas.microsoft.com/office/powerpoint/2010/main" val="3828319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l" defTabSz="914400" rtl="0" eaLnBrk="1" latinLnBrk="0" hangingPunct="1">
        <a:lnSpc>
          <a:spcPct val="90000"/>
        </a:lnSpc>
        <a:spcBef>
          <a:spcPct val="0"/>
        </a:spcBef>
        <a:buNone/>
        <a:defRPr sz="4400" b="1" kern="1200">
          <a:solidFill>
            <a:srgbClr val="0028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1ECFC-10FD-4216-BDED-C0A3042719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28C5B-76CC-4685-B8D5-15B7C967CF80}"/>
              </a:ext>
            </a:extLst>
          </p:cNvPr>
          <p:cNvSpPr>
            <a:spLocks noGrp="1"/>
          </p:cNvSpPr>
          <p:nvPr>
            <p:ph type="body" idx="1"/>
          </p:nvPr>
        </p:nvSpPr>
        <p:spPr>
          <a:xfrm>
            <a:off x="628650" y="1825626"/>
            <a:ext cx="7886700" cy="39428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67D4-03BD-48BE-BB5E-A471BC18588E}"/>
              </a:ext>
            </a:extLst>
          </p:cNvPr>
          <p:cNvSpPr>
            <a:spLocks noGrp="1"/>
          </p:cNvSpPr>
          <p:nvPr>
            <p:ph type="dt" sz="half" idx="2"/>
          </p:nvPr>
        </p:nvSpPr>
        <p:spPr>
          <a:xfrm>
            <a:off x="628650" y="6456785"/>
            <a:ext cx="2057400" cy="264691"/>
          </a:xfrm>
          <a:prstGeom prst="rect">
            <a:avLst/>
          </a:prstGeom>
        </p:spPr>
        <p:txBody>
          <a:bodyPr vert="horz" lIns="91440" tIns="45720" rIns="91440" bIns="45720" rtlCol="0" anchor="ctr"/>
          <a:lstStyle>
            <a:lvl1pPr algn="l">
              <a:defRPr sz="1200">
                <a:solidFill>
                  <a:srgbClr val="333F48"/>
                </a:solidFill>
              </a:defRPr>
            </a:lvl1pPr>
          </a:lstStyle>
          <a:p>
            <a:fld id="{C3DB2551-1F24-4D61-877A-B1BE78E43A14}" type="datetime1">
              <a:rPr lang="en-US" smtClean="0"/>
              <a:t>10/7/2019</a:t>
            </a:fld>
            <a:endParaRPr lang="en-US"/>
          </a:p>
        </p:txBody>
      </p:sp>
      <p:sp>
        <p:nvSpPr>
          <p:cNvPr id="5" name="Footer Placeholder 4">
            <a:extLst>
              <a:ext uri="{FF2B5EF4-FFF2-40B4-BE49-F238E27FC236}">
                <a16:creationId xmlns:a16="http://schemas.microsoft.com/office/drawing/2014/main" id="{3C89B42D-0073-4C63-9951-40103D8FC55B}"/>
              </a:ext>
            </a:extLst>
          </p:cNvPr>
          <p:cNvSpPr>
            <a:spLocks noGrp="1"/>
          </p:cNvSpPr>
          <p:nvPr>
            <p:ph type="ftr" sz="quarter" idx="3"/>
          </p:nvPr>
        </p:nvSpPr>
        <p:spPr>
          <a:xfrm>
            <a:off x="3028950" y="6176964"/>
            <a:ext cx="5486400" cy="264691"/>
          </a:xfrm>
          <a:prstGeom prst="rect">
            <a:avLst/>
          </a:prstGeom>
        </p:spPr>
        <p:txBody>
          <a:bodyPr vert="horz" lIns="91440" tIns="45720" rIns="91440" bIns="45720" rtlCol="0" anchor="ctr"/>
          <a:lstStyle>
            <a:lvl1pPr algn="ctr">
              <a:defRPr sz="2000">
                <a:solidFill>
                  <a:srgbClr val="002855"/>
                </a:solidFill>
                <a:latin typeface="+mn-lt"/>
              </a:defRPr>
            </a:lvl1pPr>
          </a:lstStyle>
          <a:p>
            <a:pPr algn="r"/>
            <a:r>
              <a:rPr lang="en-US"/>
              <a:t>   </a:t>
            </a:r>
          </a:p>
        </p:txBody>
      </p:sp>
      <p:sp>
        <p:nvSpPr>
          <p:cNvPr id="6" name="Slide Number Placeholder 5">
            <a:extLst>
              <a:ext uri="{FF2B5EF4-FFF2-40B4-BE49-F238E27FC236}">
                <a16:creationId xmlns:a16="http://schemas.microsoft.com/office/drawing/2014/main" id="{5C027BB1-A28E-4DD0-A651-03AC0E4F2CAD}"/>
              </a:ext>
            </a:extLst>
          </p:cNvPr>
          <p:cNvSpPr>
            <a:spLocks noGrp="1"/>
          </p:cNvSpPr>
          <p:nvPr>
            <p:ph type="sldNum" sz="quarter" idx="4"/>
          </p:nvPr>
        </p:nvSpPr>
        <p:spPr>
          <a:xfrm>
            <a:off x="6457950" y="6456785"/>
            <a:ext cx="2057400" cy="264691"/>
          </a:xfrm>
          <a:prstGeom prst="rect">
            <a:avLst/>
          </a:prstGeom>
        </p:spPr>
        <p:txBody>
          <a:bodyPr vert="horz" lIns="91440" tIns="45720" rIns="91440" bIns="45720" rtlCol="0" anchor="ctr"/>
          <a:lstStyle>
            <a:lvl1pPr algn="r">
              <a:defRPr sz="1200">
                <a:solidFill>
                  <a:srgbClr val="333F48"/>
                </a:solidFill>
              </a:defRPr>
            </a:lvl1pPr>
          </a:lstStyle>
          <a:p>
            <a:fld id="{DFE230F9-4909-432C-BCB1-3308A8D6D0CE}" type="slidenum">
              <a:rPr lang="en-US" smtClean="0"/>
              <a:pPr/>
              <a:t>‹#›</a:t>
            </a:fld>
            <a:endParaRPr lang="en-US"/>
          </a:p>
        </p:txBody>
      </p:sp>
      <p:pic>
        <p:nvPicPr>
          <p:cNvPr id="12" name="Picture 11">
            <a:extLst>
              <a:ext uri="{FF2B5EF4-FFF2-40B4-BE49-F238E27FC236}">
                <a16:creationId xmlns:a16="http://schemas.microsoft.com/office/drawing/2014/main" id="{FDE55865-52E7-42C2-B27C-54BC4E6E0E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471" y="6176963"/>
            <a:ext cx="2289436" cy="279820"/>
          </a:xfrm>
          <a:prstGeom prst="rect">
            <a:avLst/>
          </a:prstGeom>
        </p:spPr>
      </p:pic>
    </p:spTree>
    <p:extLst>
      <p:ext uri="{BB962C8B-B14F-4D97-AF65-F5344CB8AC3E}">
        <p14:creationId xmlns:p14="http://schemas.microsoft.com/office/powerpoint/2010/main" val="2102647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dt="0"/>
  <p:txStyles>
    <p:titleStyle>
      <a:lvl1pPr algn="l" defTabSz="914400" rtl="0" eaLnBrk="1" latinLnBrk="0" hangingPunct="1">
        <a:lnSpc>
          <a:spcPct val="90000"/>
        </a:lnSpc>
        <a:spcBef>
          <a:spcPct val="0"/>
        </a:spcBef>
        <a:buNone/>
        <a:defRPr sz="4400" b="1" kern="1200">
          <a:solidFill>
            <a:srgbClr val="0028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1ECFC-10FD-4216-BDED-C0A3042719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28C5B-76CC-4685-B8D5-15B7C967CF80}"/>
              </a:ext>
            </a:extLst>
          </p:cNvPr>
          <p:cNvSpPr>
            <a:spLocks noGrp="1"/>
          </p:cNvSpPr>
          <p:nvPr>
            <p:ph type="body" idx="1"/>
          </p:nvPr>
        </p:nvSpPr>
        <p:spPr>
          <a:xfrm>
            <a:off x="628650" y="1825625"/>
            <a:ext cx="7886700" cy="39623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67D4-03BD-48BE-BB5E-A471BC18588E}"/>
              </a:ext>
            </a:extLst>
          </p:cNvPr>
          <p:cNvSpPr>
            <a:spLocks noGrp="1"/>
          </p:cNvSpPr>
          <p:nvPr>
            <p:ph type="dt" sz="half" idx="2"/>
          </p:nvPr>
        </p:nvSpPr>
        <p:spPr>
          <a:xfrm>
            <a:off x="628650" y="6456785"/>
            <a:ext cx="2057400" cy="264691"/>
          </a:xfrm>
          <a:prstGeom prst="rect">
            <a:avLst/>
          </a:prstGeom>
        </p:spPr>
        <p:txBody>
          <a:bodyPr vert="horz" lIns="91440" tIns="45720" rIns="91440" bIns="45720" rtlCol="0" anchor="ctr"/>
          <a:lstStyle>
            <a:lvl1pPr algn="l">
              <a:defRPr sz="1200">
                <a:solidFill>
                  <a:srgbClr val="E6E6E6"/>
                </a:solidFill>
              </a:defRPr>
            </a:lvl1pPr>
          </a:lstStyle>
          <a:p>
            <a:fld id="{6D9B3F02-2ACE-43C2-88C1-74170129D9DF}" type="datetime1">
              <a:rPr lang="en-US" smtClean="0"/>
              <a:t>10/7/2019</a:t>
            </a:fld>
            <a:endParaRPr lang="en-US"/>
          </a:p>
        </p:txBody>
      </p:sp>
      <p:sp>
        <p:nvSpPr>
          <p:cNvPr id="5" name="Footer Placeholder 4">
            <a:extLst>
              <a:ext uri="{FF2B5EF4-FFF2-40B4-BE49-F238E27FC236}">
                <a16:creationId xmlns:a16="http://schemas.microsoft.com/office/drawing/2014/main" id="{3C89B42D-0073-4C63-9951-40103D8FC55B}"/>
              </a:ext>
            </a:extLst>
          </p:cNvPr>
          <p:cNvSpPr>
            <a:spLocks noGrp="1"/>
          </p:cNvSpPr>
          <p:nvPr>
            <p:ph type="ftr" sz="quarter" idx="3"/>
          </p:nvPr>
        </p:nvSpPr>
        <p:spPr>
          <a:xfrm>
            <a:off x="3028950" y="6176964"/>
            <a:ext cx="5486400" cy="264691"/>
          </a:xfrm>
          <a:prstGeom prst="rect">
            <a:avLst/>
          </a:prstGeom>
        </p:spPr>
        <p:txBody>
          <a:bodyPr vert="horz" lIns="91440" tIns="45720" rIns="91440" bIns="45720" rtlCol="0" anchor="ctr"/>
          <a:lstStyle>
            <a:lvl1pPr algn="ctr">
              <a:defRPr sz="2000">
                <a:solidFill>
                  <a:srgbClr val="EAAA00"/>
                </a:solidFill>
                <a:latin typeface="+mn-lt"/>
              </a:defRPr>
            </a:lvl1pPr>
          </a:lstStyle>
          <a:p>
            <a:pPr algn="r"/>
            <a:r>
              <a:rPr lang="en-US"/>
              <a:t>   </a:t>
            </a:r>
          </a:p>
        </p:txBody>
      </p:sp>
      <p:sp>
        <p:nvSpPr>
          <p:cNvPr id="6" name="Slide Number Placeholder 5">
            <a:extLst>
              <a:ext uri="{FF2B5EF4-FFF2-40B4-BE49-F238E27FC236}">
                <a16:creationId xmlns:a16="http://schemas.microsoft.com/office/drawing/2014/main" id="{5C027BB1-A28E-4DD0-A651-03AC0E4F2CAD}"/>
              </a:ext>
            </a:extLst>
          </p:cNvPr>
          <p:cNvSpPr>
            <a:spLocks noGrp="1"/>
          </p:cNvSpPr>
          <p:nvPr>
            <p:ph type="sldNum" sz="quarter" idx="4"/>
          </p:nvPr>
        </p:nvSpPr>
        <p:spPr>
          <a:xfrm>
            <a:off x="6457950" y="6456785"/>
            <a:ext cx="2057400" cy="264691"/>
          </a:xfrm>
          <a:prstGeom prst="rect">
            <a:avLst/>
          </a:prstGeom>
        </p:spPr>
        <p:txBody>
          <a:bodyPr vert="horz" lIns="91440" tIns="45720" rIns="91440" bIns="45720" rtlCol="0" anchor="ctr"/>
          <a:lstStyle>
            <a:lvl1pPr algn="r">
              <a:defRPr sz="1200">
                <a:solidFill>
                  <a:srgbClr val="E6E6E6"/>
                </a:solidFill>
              </a:defRPr>
            </a:lvl1pPr>
          </a:lstStyle>
          <a:p>
            <a:fld id="{DFE230F9-4909-432C-BCB1-3308A8D6D0CE}" type="slidenum">
              <a:rPr lang="en-US" smtClean="0"/>
              <a:pPr/>
              <a:t>‹#›</a:t>
            </a:fld>
            <a:endParaRPr lang="en-US"/>
          </a:p>
        </p:txBody>
      </p:sp>
      <p:pic>
        <p:nvPicPr>
          <p:cNvPr id="12" name="Picture 11">
            <a:extLst>
              <a:ext uri="{FF2B5EF4-FFF2-40B4-BE49-F238E27FC236}">
                <a16:creationId xmlns:a16="http://schemas.microsoft.com/office/drawing/2014/main" id="{FDE55865-52E7-42C2-B27C-54BC4E6E0E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471" y="6176964"/>
            <a:ext cx="2289436" cy="279819"/>
          </a:xfrm>
          <a:prstGeom prst="rect">
            <a:avLst/>
          </a:prstGeom>
        </p:spPr>
      </p:pic>
    </p:spTree>
    <p:extLst>
      <p:ext uri="{BB962C8B-B14F-4D97-AF65-F5344CB8AC3E}">
        <p14:creationId xmlns:p14="http://schemas.microsoft.com/office/powerpoint/2010/main" val="284444276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sldNum="0" hdr="0" dt="0"/>
  <p:txStyles>
    <p:titleStyle>
      <a:lvl1pPr algn="l" defTabSz="914400" rtl="0" eaLnBrk="1" latinLnBrk="0" hangingPunct="1">
        <a:lnSpc>
          <a:spcPct val="90000"/>
        </a:lnSpc>
        <a:spcBef>
          <a:spcPct val="0"/>
        </a:spcBef>
        <a:buNone/>
        <a:defRPr sz="4400" b="1" kern="1200">
          <a:solidFill>
            <a:srgbClr val="0028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1ECFC-10FD-4216-BDED-C0A3042719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28C5B-76CC-4685-B8D5-15B7C967CF80}"/>
              </a:ext>
            </a:extLst>
          </p:cNvPr>
          <p:cNvSpPr>
            <a:spLocks noGrp="1"/>
          </p:cNvSpPr>
          <p:nvPr>
            <p:ph type="body" idx="1"/>
          </p:nvPr>
        </p:nvSpPr>
        <p:spPr>
          <a:xfrm>
            <a:off x="628650" y="1825626"/>
            <a:ext cx="7886700" cy="39331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C67D4-03BD-48BE-BB5E-A471BC18588E}"/>
              </a:ext>
            </a:extLst>
          </p:cNvPr>
          <p:cNvSpPr>
            <a:spLocks noGrp="1"/>
          </p:cNvSpPr>
          <p:nvPr>
            <p:ph type="dt" sz="half" idx="2"/>
          </p:nvPr>
        </p:nvSpPr>
        <p:spPr>
          <a:xfrm>
            <a:off x="628650" y="6456785"/>
            <a:ext cx="2057400" cy="264691"/>
          </a:xfrm>
          <a:prstGeom prst="rect">
            <a:avLst/>
          </a:prstGeom>
        </p:spPr>
        <p:txBody>
          <a:bodyPr vert="horz" lIns="91440" tIns="45720" rIns="91440" bIns="45720" rtlCol="0" anchor="ctr"/>
          <a:lstStyle>
            <a:lvl1pPr algn="l">
              <a:defRPr sz="1200">
                <a:solidFill>
                  <a:srgbClr val="E6E6E6"/>
                </a:solidFill>
              </a:defRPr>
            </a:lvl1pPr>
          </a:lstStyle>
          <a:p>
            <a:fld id="{3F1854DE-14D8-4544-B855-389080FDB09F}" type="datetime1">
              <a:rPr lang="en-US" smtClean="0"/>
              <a:t>10/7/2019</a:t>
            </a:fld>
            <a:endParaRPr lang="en-US"/>
          </a:p>
        </p:txBody>
      </p:sp>
      <p:sp>
        <p:nvSpPr>
          <p:cNvPr id="5" name="Footer Placeholder 4">
            <a:extLst>
              <a:ext uri="{FF2B5EF4-FFF2-40B4-BE49-F238E27FC236}">
                <a16:creationId xmlns:a16="http://schemas.microsoft.com/office/drawing/2014/main" id="{3C89B42D-0073-4C63-9951-40103D8FC55B}"/>
              </a:ext>
            </a:extLst>
          </p:cNvPr>
          <p:cNvSpPr>
            <a:spLocks noGrp="1"/>
          </p:cNvSpPr>
          <p:nvPr>
            <p:ph type="ftr" sz="quarter" idx="3"/>
          </p:nvPr>
        </p:nvSpPr>
        <p:spPr>
          <a:xfrm>
            <a:off x="3028950" y="6176964"/>
            <a:ext cx="5486400" cy="264691"/>
          </a:xfrm>
          <a:prstGeom prst="rect">
            <a:avLst/>
          </a:prstGeom>
        </p:spPr>
        <p:txBody>
          <a:bodyPr vert="horz" lIns="91440" tIns="45720" rIns="91440" bIns="45720" rtlCol="0" anchor="ctr"/>
          <a:lstStyle>
            <a:lvl1pPr algn="ctr">
              <a:defRPr sz="2000">
                <a:solidFill>
                  <a:srgbClr val="EAAA00"/>
                </a:solidFill>
                <a:latin typeface="+mn-lt"/>
              </a:defRPr>
            </a:lvl1pPr>
          </a:lstStyle>
          <a:p>
            <a:pPr algn="r"/>
            <a:r>
              <a:rPr lang="en-US"/>
              <a:t>   </a:t>
            </a:r>
          </a:p>
        </p:txBody>
      </p:sp>
      <p:sp>
        <p:nvSpPr>
          <p:cNvPr id="6" name="Slide Number Placeholder 5">
            <a:extLst>
              <a:ext uri="{FF2B5EF4-FFF2-40B4-BE49-F238E27FC236}">
                <a16:creationId xmlns:a16="http://schemas.microsoft.com/office/drawing/2014/main" id="{5C027BB1-A28E-4DD0-A651-03AC0E4F2CAD}"/>
              </a:ext>
            </a:extLst>
          </p:cNvPr>
          <p:cNvSpPr>
            <a:spLocks noGrp="1"/>
          </p:cNvSpPr>
          <p:nvPr>
            <p:ph type="sldNum" sz="quarter" idx="4"/>
          </p:nvPr>
        </p:nvSpPr>
        <p:spPr>
          <a:xfrm>
            <a:off x="6457950" y="6456785"/>
            <a:ext cx="2057400" cy="264691"/>
          </a:xfrm>
          <a:prstGeom prst="rect">
            <a:avLst/>
          </a:prstGeom>
        </p:spPr>
        <p:txBody>
          <a:bodyPr vert="horz" lIns="91440" tIns="45720" rIns="91440" bIns="45720" rtlCol="0" anchor="ctr"/>
          <a:lstStyle>
            <a:lvl1pPr algn="r">
              <a:defRPr sz="1200">
                <a:solidFill>
                  <a:srgbClr val="E6E6E6"/>
                </a:solidFill>
              </a:defRPr>
            </a:lvl1pPr>
          </a:lstStyle>
          <a:p>
            <a:fld id="{DFE230F9-4909-432C-BCB1-3308A8D6D0CE}" type="slidenum">
              <a:rPr lang="en-US" smtClean="0"/>
              <a:pPr/>
              <a:t>‹#›</a:t>
            </a:fld>
            <a:endParaRPr lang="en-US"/>
          </a:p>
        </p:txBody>
      </p:sp>
      <p:pic>
        <p:nvPicPr>
          <p:cNvPr id="12" name="Picture 11">
            <a:extLst>
              <a:ext uri="{FF2B5EF4-FFF2-40B4-BE49-F238E27FC236}">
                <a16:creationId xmlns:a16="http://schemas.microsoft.com/office/drawing/2014/main" id="{FDE55865-52E7-42C2-B27C-54BC4E6E0E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471" y="6176964"/>
            <a:ext cx="2289436" cy="279819"/>
          </a:xfrm>
          <a:prstGeom prst="rect">
            <a:avLst/>
          </a:prstGeom>
        </p:spPr>
      </p:pic>
    </p:spTree>
    <p:extLst>
      <p:ext uri="{BB962C8B-B14F-4D97-AF65-F5344CB8AC3E}">
        <p14:creationId xmlns:p14="http://schemas.microsoft.com/office/powerpoint/2010/main" val="30756102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dt="0"/>
  <p:txStyles>
    <p:titleStyle>
      <a:lvl1pPr algn="l" defTabSz="914400" rtl="0" eaLnBrk="1" latinLnBrk="0" hangingPunct="1">
        <a:lnSpc>
          <a:spcPct val="90000"/>
        </a:lnSpc>
        <a:spcBef>
          <a:spcPct val="0"/>
        </a:spcBef>
        <a:buNone/>
        <a:defRPr sz="4400" b="1" kern="1200">
          <a:solidFill>
            <a:srgbClr val="0028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ommunityindicators.net/hom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explore.thrivingcities.com/endowments" TargetMode="External"/><Relationship Id="rId4" Type="http://schemas.openxmlformats.org/officeDocument/2006/relationships/hyperlink" Target="https://www.communitycommons.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FD53-E6CA-4CE9-9F90-ED3885A0BC5F}"/>
              </a:ext>
            </a:extLst>
          </p:cNvPr>
          <p:cNvSpPr>
            <a:spLocks noGrp="1"/>
          </p:cNvSpPr>
          <p:nvPr>
            <p:ph type="title"/>
          </p:nvPr>
        </p:nvSpPr>
        <p:spPr>
          <a:xfrm>
            <a:off x="0" y="1445246"/>
            <a:ext cx="9144000" cy="1325563"/>
          </a:xfrm>
        </p:spPr>
        <p:txBody>
          <a:bodyPr>
            <a:normAutofit fontScale="90000"/>
          </a:bodyPr>
          <a:lstStyle/>
          <a:p>
            <a:pPr algn="ctr"/>
            <a:r>
              <a:rPr lang="en-US" dirty="0"/>
              <a:t>Down on Mainstreet: </a:t>
            </a:r>
            <a:br>
              <a:rPr lang="en-US" dirty="0"/>
            </a:br>
            <a:r>
              <a:rPr lang="en-US" dirty="0"/>
              <a:t>The Capital of Community Resilience</a:t>
            </a:r>
          </a:p>
        </p:txBody>
      </p:sp>
      <p:pic>
        <p:nvPicPr>
          <p:cNvPr id="5" name="Down on Main Street - Seger Intro">
            <a:hlinkClick r:id="" action="ppaction://media"/>
            <a:extLst>
              <a:ext uri="{FF2B5EF4-FFF2-40B4-BE49-F238E27FC236}">
                <a16:creationId xmlns:a16="http://schemas.microsoft.com/office/drawing/2014/main" id="{3EBD8F2D-5B7D-46DD-BA87-A642B28BFDDD}"/>
              </a:ext>
            </a:extLst>
          </p:cNvPr>
          <p:cNvPicPr>
            <a:picLocks noGrp="1" noChangeAspect="1"/>
          </p:cNvPicPr>
          <p:nvPr>
            <p:ph idx="1"/>
            <a:audioFile r:link="rId1"/>
            <p:extLst>
              <p:ext uri="{DAA4B4D4-6D71-4841-9C94-3DE7FCFB9230}">
                <p14:media xmlns:p14="http://schemas.microsoft.com/office/powerpoint/2010/main" r:embed="rId2">
                  <p14:trim end="494.0045"/>
                  <p14:fade out="2000"/>
                </p14:media>
              </p:ext>
            </p:extLst>
          </p:nvPr>
        </p:nvPicPr>
        <p:blipFill>
          <a:blip r:embed="rId4"/>
          <a:stretch>
            <a:fillRect/>
          </a:stretch>
        </p:blipFill>
        <p:spPr>
          <a:xfrm>
            <a:off x="8210550" y="5942841"/>
            <a:ext cx="609600" cy="609600"/>
          </a:xfrm>
        </p:spPr>
      </p:pic>
      <p:sp>
        <p:nvSpPr>
          <p:cNvPr id="4" name="Footer Placeholder 3">
            <a:extLst>
              <a:ext uri="{FF2B5EF4-FFF2-40B4-BE49-F238E27FC236}">
                <a16:creationId xmlns:a16="http://schemas.microsoft.com/office/drawing/2014/main" id="{BA6FF9D2-3E34-43DF-A4C6-2C25E95ED962}"/>
              </a:ext>
            </a:extLst>
          </p:cNvPr>
          <p:cNvSpPr>
            <a:spLocks noGrp="1"/>
          </p:cNvSpPr>
          <p:nvPr>
            <p:ph type="ftr" sz="quarter" idx="11"/>
          </p:nvPr>
        </p:nvSpPr>
        <p:spPr/>
        <p:txBody>
          <a:bodyPr/>
          <a:lstStyle/>
          <a:p>
            <a:pPr algn="r"/>
            <a:r>
              <a:rPr lang="en-US"/>
              <a:t>   </a:t>
            </a:r>
          </a:p>
        </p:txBody>
      </p:sp>
      <p:sp>
        <p:nvSpPr>
          <p:cNvPr id="6" name="Subtitle 2">
            <a:extLst>
              <a:ext uri="{FF2B5EF4-FFF2-40B4-BE49-F238E27FC236}">
                <a16:creationId xmlns:a16="http://schemas.microsoft.com/office/drawing/2014/main" id="{087F30A4-23A2-4B4E-8F01-E8920FB90285}"/>
              </a:ext>
            </a:extLst>
          </p:cNvPr>
          <p:cNvSpPr txBox="1">
            <a:spLocks/>
          </p:cNvSpPr>
          <p:nvPr/>
        </p:nvSpPr>
        <p:spPr>
          <a:xfrm>
            <a:off x="543339" y="3576260"/>
            <a:ext cx="8600661"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EAAA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Tony Michael, Director and Extension Professor</a:t>
            </a:r>
          </a:p>
          <a:p>
            <a:pPr marL="0" indent="0">
              <a:buNone/>
            </a:pPr>
            <a:r>
              <a:rPr lang="en-US" sz="2400" dirty="0">
                <a:solidFill>
                  <a:schemeClr val="bg1"/>
                </a:solidFill>
              </a:rPr>
              <a:t>WVU Extension Service Family &amp; Community Development</a:t>
            </a:r>
          </a:p>
          <a:p>
            <a:pPr marL="0" indent="0">
              <a:buNone/>
            </a:pPr>
            <a:endParaRPr lang="en-US" sz="2400" dirty="0">
              <a:solidFill>
                <a:schemeClr val="bg1"/>
              </a:solidFill>
            </a:endParaRPr>
          </a:p>
        </p:txBody>
      </p:sp>
    </p:spTree>
    <p:extLst>
      <p:ext uri="{BB962C8B-B14F-4D97-AF65-F5344CB8AC3E}">
        <p14:creationId xmlns:p14="http://schemas.microsoft.com/office/powerpoint/2010/main" val="18348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3400" cy="4953000"/>
          </a:xfrm>
        </p:spPr>
        <p:txBody>
          <a:bodyPr>
            <a:normAutofit fontScale="92500" lnSpcReduction="20000"/>
          </a:bodyPr>
          <a:lstStyle/>
          <a:p>
            <a:r>
              <a:rPr lang="en-US" dirty="0"/>
              <a:t>Organizational Capital</a:t>
            </a:r>
          </a:p>
          <a:p>
            <a:pPr lvl="1"/>
            <a:r>
              <a:rPr lang="en-US" dirty="0"/>
              <a:t>Effective structure, policies, plans, and track record of existing groups and anchor institutions providing goods and services</a:t>
            </a:r>
          </a:p>
          <a:p>
            <a:r>
              <a:rPr lang="en-US" dirty="0"/>
              <a:t>Political Capital</a:t>
            </a:r>
          </a:p>
          <a:p>
            <a:pPr lvl="1"/>
            <a:r>
              <a:rPr lang="en-US" dirty="0"/>
              <a:t>Responsive political leaders, active civic engagement, and the ability to make or influence public policy at local, county, state, and federal levels of government</a:t>
            </a:r>
          </a:p>
          <a:p>
            <a:r>
              <a:rPr lang="en-US" dirty="0"/>
              <a:t>Financial Capital</a:t>
            </a:r>
          </a:p>
          <a:p>
            <a:pPr lvl="1"/>
            <a:r>
              <a:rPr lang="en-US" dirty="0"/>
              <a:t>Sufficient basic income, the ability to build wealth, access to investment, lending, and philanthropy, and local reinvestment</a:t>
            </a:r>
          </a:p>
        </p:txBody>
      </p:sp>
      <p:sp>
        <p:nvSpPr>
          <p:cNvPr id="6" name="Title 5">
            <a:extLst>
              <a:ext uri="{FF2B5EF4-FFF2-40B4-BE49-F238E27FC236}">
                <a16:creationId xmlns:a16="http://schemas.microsoft.com/office/drawing/2014/main" id="{19330014-6BA4-4ABF-923D-0A9B5CB09C4F}"/>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1DF02C38-A166-414A-8522-E639300FFD68}"/>
              </a:ext>
            </a:extLst>
          </p:cNvPr>
          <p:cNvSpPr txBox="1">
            <a:spLocks/>
          </p:cNvSpPr>
          <p:nvPr/>
        </p:nvSpPr>
        <p:spPr>
          <a:xfrm>
            <a:off x="114300" y="0"/>
            <a:ext cx="89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AAA00"/>
                </a:solidFill>
                <a:latin typeface="+mj-lt"/>
                <a:ea typeface="+mj-ea"/>
                <a:cs typeface="+mj-cs"/>
              </a:defRPr>
            </a:lvl1pPr>
          </a:lstStyle>
          <a:p>
            <a:pPr algn="ctr"/>
            <a:r>
              <a:rPr lang="en-US" sz="4200" dirty="0"/>
              <a:t>Economic</a:t>
            </a:r>
          </a:p>
          <a:p>
            <a:pPr algn="ctr"/>
            <a:r>
              <a:rPr lang="en-US" sz="4200" dirty="0"/>
              <a:t>Capitals of Community Resilience</a:t>
            </a:r>
          </a:p>
        </p:txBody>
      </p:sp>
    </p:spTree>
    <p:extLst>
      <p:ext uri="{BB962C8B-B14F-4D97-AF65-F5344CB8AC3E}">
        <p14:creationId xmlns:p14="http://schemas.microsoft.com/office/powerpoint/2010/main" val="330886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378952" cy="4953000"/>
          </a:xfrm>
        </p:spPr>
        <p:txBody>
          <a:bodyPr>
            <a:normAutofit/>
          </a:bodyPr>
          <a:lstStyle/>
          <a:p>
            <a:r>
              <a:rPr lang="en-US" dirty="0"/>
              <a:t>Natural Capital</a:t>
            </a:r>
          </a:p>
          <a:p>
            <a:pPr lvl="1"/>
            <a:r>
              <a:rPr lang="en-US" dirty="0"/>
              <a:t>Geography, climate, land and natural resources, natural beauty and recreation areas, and environmental quality and safety </a:t>
            </a:r>
          </a:p>
          <a:p>
            <a:r>
              <a:rPr lang="en-US" dirty="0"/>
              <a:t>Built Capital</a:t>
            </a:r>
          </a:p>
          <a:p>
            <a:pPr lvl="1"/>
            <a:r>
              <a:rPr lang="en-US" dirty="0"/>
              <a:t>Trails, sidewalks, lights, roads, bridges, buildings, utility systems, communications technologies, and public facilities and gathering places</a:t>
            </a:r>
          </a:p>
        </p:txBody>
      </p:sp>
      <p:sp>
        <p:nvSpPr>
          <p:cNvPr id="5" name="Title 4">
            <a:extLst>
              <a:ext uri="{FF2B5EF4-FFF2-40B4-BE49-F238E27FC236}">
                <a16:creationId xmlns:a16="http://schemas.microsoft.com/office/drawing/2014/main" id="{3E24E75E-2272-4375-89CC-0B7FE97F3105}"/>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44C647AD-5FD2-4645-BC0C-2A56B19B02D5}"/>
              </a:ext>
            </a:extLst>
          </p:cNvPr>
          <p:cNvSpPr txBox="1">
            <a:spLocks/>
          </p:cNvSpPr>
          <p:nvPr/>
        </p:nvSpPr>
        <p:spPr>
          <a:xfrm>
            <a:off x="114300" y="150077"/>
            <a:ext cx="8915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AAA00"/>
                </a:solidFill>
                <a:latin typeface="+mj-lt"/>
                <a:ea typeface="+mj-ea"/>
                <a:cs typeface="+mj-cs"/>
              </a:defRPr>
            </a:lvl1pPr>
          </a:lstStyle>
          <a:p>
            <a:pPr algn="ctr"/>
            <a:r>
              <a:rPr lang="en-US" sz="4200" dirty="0"/>
              <a:t>Environmental</a:t>
            </a:r>
          </a:p>
          <a:p>
            <a:pPr algn="ctr"/>
            <a:r>
              <a:rPr lang="en-US" sz="4200" dirty="0"/>
              <a:t>Capitals of Community Resilience</a:t>
            </a:r>
          </a:p>
        </p:txBody>
      </p:sp>
    </p:spTree>
    <p:extLst>
      <p:ext uri="{BB962C8B-B14F-4D97-AF65-F5344CB8AC3E}">
        <p14:creationId xmlns:p14="http://schemas.microsoft.com/office/powerpoint/2010/main" val="28558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37" y="365126"/>
            <a:ext cx="8761863" cy="1325563"/>
          </a:xfrm>
        </p:spPr>
        <p:txBody>
          <a:bodyPr>
            <a:normAutofit/>
          </a:bodyPr>
          <a:lstStyle/>
          <a:p>
            <a:r>
              <a:rPr lang="en-US" dirty="0"/>
              <a:t>WVUES and Community Capital</a:t>
            </a:r>
          </a:p>
        </p:txBody>
      </p:sp>
      <p:sp>
        <p:nvSpPr>
          <p:cNvPr id="3" name="Content Placeholder 2"/>
          <p:cNvSpPr>
            <a:spLocks noGrp="1"/>
          </p:cNvSpPr>
          <p:nvPr>
            <p:ph sz="quarter" idx="1"/>
          </p:nvPr>
        </p:nvSpPr>
        <p:spPr>
          <a:xfrm>
            <a:off x="628650" y="1690689"/>
            <a:ext cx="7886700" cy="4287030"/>
          </a:xfrm>
        </p:spPr>
        <p:txBody>
          <a:bodyPr>
            <a:normAutofit/>
          </a:bodyPr>
          <a:lstStyle/>
          <a:p>
            <a:r>
              <a:rPr lang="en-US" dirty="0">
                <a:solidFill>
                  <a:schemeClr val="bg1"/>
                </a:solidFill>
              </a:rPr>
              <a:t>The Community Capitals Framework provides a holistic organizing structure and basic definitions, but no clear direction in regard to </a:t>
            </a:r>
            <a:r>
              <a:rPr lang="en-US" b="1" dirty="0">
                <a:solidFill>
                  <a:schemeClr val="accent4"/>
                </a:solidFill>
              </a:rPr>
              <a:t>indicators</a:t>
            </a:r>
            <a:r>
              <a:rPr lang="en-US" dirty="0">
                <a:solidFill>
                  <a:schemeClr val="bg1"/>
                </a:solidFill>
              </a:rPr>
              <a:t> and </a:t>
            </a:r>
            <a:r>
              <a:rPr lang="en-US" b="1" dirty="0">
                <a:solidFill>
                  <a:schemeClr val="accent4"/>
                </a:solidFill>
              </a:rPr>
              <a:t>benchmarks</a:t>
            </a:r>
          </a:p>
          <a:p>
            <a:endParaRPr lang="en-US" sz="900" dirty="0">
              <a:solidFill>
                <a:schemeClr val="bg1"/>
              </a:solidFill>
            </a:endParaRPr>
          </a:p>
          <a:p>
            <a:r>
              <a:rPr lang="en-US" dirty="0">
                <a:solidFill>
                  <a:schemeClr val="bg1"/>
                </a:solidFill>
              </a:rPr>
              <a:t>Effective assessment, planning, technical assistance and evaluation requires this type of data</a:t>
            </a:r>
          </a:p>
        </p:txBody>
      </p:sp>
    </p:spTree>
    <p:extLst>
      <p:ext uri="{BB962C8B-B14F-4D97-AF65-F5344CB8AC3E}">
        <p14:creationId xmlns:p14="http://schemas.microsoft.com/office/powerpoint/2010/main" val="22658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10634" cy="1325563"/>
          </a:xfrm>
        </p:spPr>
        <p:txBody>
          <a:bodyPr/>
          <a:lstStyle/>
          <a:p>
            <a:r>
              <a:rPr lang="en-US" dirty="0"/>
              <a:t>Data Driven Capital</a:t>
            </a:r>
          </a:p>
        </p:txBody>
      </p:sp>
      <p:sp>
        <p:nvSpPr>
          <p:cNvPr id="3" name="Content Placeholder 2"/>
          <p:cNvSpPr>
            <a:spLocks noGrp="1"/>
          </p:cNvSpPr>
          <p:nvPr>
            <p:ph sz="quarter" idx="1"/>
          </p:nvPr>
        </p:nvSpPr>
        <p:spPr>
          <a:xfrm>
            <a:off x="423081" y="1600200"/>
            <a:ext cx="8516203" cy="5029200"/>
          </a:xfrm>
        </p:spPr>
        <p:txBody>
          <a:bodyPr>
            <a:normAutofit/>
          </a:bodyPr>
          <a:lstStyle/>
          <a:p>
            <a:r>
              <a:rPr lang="en-US" dirty="0">
                <a:solidFill>
                  <a:schemeClr val="bg1"/>
                </a:solidFill>
              </a:rPr>
              <a:t>Drawing from widely available population statistics, community data and analytics are abundant</a:t>
            </a:r>
          </a:p>
          <a:p>
            <a:r>
              <a:rPr lang="en-US" dirty="0"/>
              <a:t>Community Indicators Consortium</a:t>
            </a:r>
          </a:p>
          <a:p>
            <a:pPr lvl="1"/>
            <a:r>
              <a:rPr lang="en-US" dirty="0">
                <a:hlinkClick r:id="rId3"/>
              </a:rPr>
              <a:t>http://www.communityindicators.net/home</a:t>
            </a:r>
            <a:endParaRPr lang="en-US" dirty="0"/>
          </a:p>
          <a:p>
            <a:r>
              <a:rPr lang="en-US" dirty="0"/>
              <a:t>Community Commons</a:t>
            </a:r>
          </a:p>
          <a:p>
            <a:pPr lvl="1"/>
            <a:r>
              <a:rPr lang="en-US" dirty="0">
                <a:hlinkClick r:id="rId4"/>
              </a:rPr>
              <a:t>https://www.communitycommons.org/</a:t>
            </a:r>
            <a:endParaRPr lang="en-US" dirty="0"/>
          </a:p>
          <a:p>
            <a:r>
              <a:rPr lang="en-US" dirty="0"/>
              <a:t>Thriving Cities</a:t>
            </a:r>
          </a:p>
          <a:p>
            <a:pPr lvl="1"/>
            <a:r>
              <a:rPr lang="en-US" dirty="0">
                <a:hlinkClick r:id="rId5"/>
              </a:rPr>
              <a:t>http://explore.thrivingcities.com/endowments</a:t>
            </a:r>
            <a:endParaRPr lang="en-US" dirty="0"/>
          </a:p>
        </p:txBody>
      </p:sp>
    </p:spTree>
    <p:extLst>
      <p:ext uri="{BB962C8B-B14F-4D97-AF65-F5344CB8AC3E}">
        <p14:creationId xmlns:p14="http://schemas.microsoft.com/office/powerpoint/2010/main" val="35897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Driven Capital</a:t>
            </a:r>
            <a:br>
              <a:rPr lang="en-US" dirty="0"/>
            </a:br>
            <a:r>
              <a:rPr lang="en-US" dirty="0"/>
              <a:t>What makes sense?</a:t>
            </a:r>
          </a:p>
        </p:txBody>
      </p:sp>
      <p:sp>
        <p:nvSpPr>
          <p:cNvPr id="3" name="Content Placeholder 2"/>
          <p:cNvSpPr>
            <a:spLocks noGrp="1"/>
          </p:cNvSpPr>
          <p:nvPr>
            <p:ph sz="quarter" idx="1"/>
          </p:nvPr>
        </p:nvSpPr>
        <p:spPr>
          <a:xfrm>
            <a:off x="628650" y="1825625"/>
            <a:ext cx="7886700" cy="4343163"/>
          </a:xfrm>
        </p:spPr>
        <p:txBody>
          <a:bodyPr>
            <a:normAutofit fontScale="85000" lnSpcReduction="20000"/>
          </a:bodyPr>
          <a:lstStyle/>
          <a:p>
            <a:r>
              <a:rPr lang="en-US" dirty="0">
                <a:solidFill>
                  <a:schemeClr val="bg1"/>
                </a:solidFill>
              </a:rPr>
              <a:t>A </a:t>
            </a:r>
            <a:r>
              <a:rPr lang="en-US" b="1" dirty="0">
                <a:solidFill>
                  <a:schemeClr val="accent4"/>
                </a:solidFill>
              </a:rPr>
              <a:t>place-based approach </a:t>
            </a:r>
            <a:r>
              <a:rPr lang="en-US" dirty="0">
                <a:solidFill>
                  <a:schemeClr val="bg1"/>
                </a:solidFill>
              </a:rPr>
              <a:t>that can accommodate primary data collection through qualitative methods and attend to history and culture</a:t>
            </a:r>
          </a:p>
          <a:p>
            <a:endParaRPr lang="en-US" sz="900" dirty="0">
              <a:solidFill>
                <a:schemeClr val="bg1"/>
              </a:solidFill>
            </a:endParaRPr>
          </a:p>
          <a:p>
            <a:r>
              <a:rPr lang="en-US" dirty="0">
                <a:solidFill>
                  <a:schemeClr val="bg1"/>
                </a:solidFill>
              </a:rPr>
              <a:t>A </a:t>
            </a:r>
            <a:r>
              <a:rPr lang="en-US" b="1" dirty="0">
                <a:solidFill>
                  <a:schemeClr val="accent4"/>
                </a:solidFill>
              </a:rPr>
              <a:t>participatory</a:t>
            </a:r>
            <a:r>
              <a:rPr lang="en-US" dirty="0">
                <a:solidFill>
                  <a:schemeClr val="bg1"/>
                </a:solidFill>
              </a:rPr>
              <a:t> democratic approach to knowledge production that can attend to politics and enable collaboration</a:t>
            </a:r>
          </a:p>
          <a:p>
            <a:endParaRPr lang="en-US" sz="900" dirty="0">
              <a:solidFill>
                <a:schemeClr val="bg1"/>
              </a:solidFill>
            </a:endParaRPr>
          </a:p>
          <a:p>
            <a:r>
              <a:rPr lang="en-US" dirty="0">
                <a:solidFill>
                  <a:schemeClr val="bg1"/>
                </a:solidFill>
              </a:rPr>
              <a:t>Which particular indicators to choose (i.e., social science) becomes less important than </a:t>
            </a:r>
            <a:r>
              <a:rPr lang="en-US" b="1" dirty="0">
                <a:solidFill>
                  <a:schemeClr val="accent4"/>
                </a:solidFill>
              </a:rPr>
              <a:t>shared agreement among stakeholders</a:t>
            </a:r>
            <a:r>
              <a:rPr lang="en-US" b="1" dirty="0">
                <a:solidFill>
                  <a:schemeClr val="bg1"/>
                </a:solidFill>
              </a:rPr>
              <a:t> </a:t>
            </a:r>
            <a:r>
              <a:rPr lang="en-US" dirty="0">
                <a:solidFill>
                  <a:schemeClr val="bg1"/>
                </a:solidFill>
              </a:rPr>
              <a:t>to use them to guide decision making and action</a:t>
            </a:r>
            <a:endParaRPr lang="en-US" b="1"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69690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0C55-3F3E-4AE7-BE98-A46B273899A1}"/>
              </a:ext>
            </a:extLst>
          </p:cNvPr>
          <p:cNvSpPr>
            <a:spLocks noGrp="1"/>
          </p:cNvSpPr>
          <p:nvPr>
            <p:ph type="title"/>
          </p:nvPr>
        </p:nvSpPr>
        <p:spPr>
          <a:xfrm>
            <a:off x="628650" y="111056"/>
            <a:ext cx="7886700" cy="1325563"/>
          </a:xfrm>
        </p:spPr>
        <p:txBody>
          <a:bodyPr/>
          <a:lstStyle/>
          <a:p>
            <a:r>
              <a:rPr lang="en-US" dirty="0"/>
              <a:t>Community Capitals</a:t>
            </a:r>
          </a:p>
        </p:txBody>
      </p:sp>
      <p:sp>
        <p:nvSpPr>
          <p:cNvPr id="4" name="Footer Placeholder 3">
            <a:extLst>
              <a:ext uri="{FF2B5EF4-FFF2-40B4-BE49-F238E27FC236}">
                <a16:creationId xmlns:a16="http://schemas.microsoft.com/office/drawing/2014/main" id="{F0483A85-EECF-4944-899A-C1AA4992A02F}"/>
              </a:ext>
            </a:extLst>
          </p:cNvPr>
          <p:cNvSpPr>
            <a:spLocks noGrp="1"/>
          </p:cNvSpPr>
          <p:nvPr>
            <p:ph type="ftr" sz="quarter" idx="11"/>
          </p:nvPr>
        </p:nvSpPr>
        <p:spPr/>
        <p:txBody>
          <a:bodyPr/>
          <a:lstStyle/>
          <a:p>
            <a:pPr algn="r"/>
            <a:r>
              <a:rPr lang="en-US"/>
              <a:t>   </a:t>
            </a:r>
          </a:p>
        </p:txBody>
      </p:sp>
      <p:sp>
        <p:nvSpPr>
          <p:cNvPr id="8" name="Content Placeholder 7">
            <a:extLst>
              <a:ext uri="{FF2B5EF4-FFF2-40B4-BE49-F238E27FC236}">
                <a16:creationId xmlns:a16="http://schemas.microsoft.com/office/drawing/2014/main" id="{9615639B-7B82-4465-ADF8-8E8A72B02771}"/>
              </a:ext>
            </a:extLst>
          </p:cNvPr>
          <p:cNvSpPr>
            <a:spLocks noGrp="1"/>
          </p:cNvSpPr>
          <p:nvPr>
            <p:ph idx="1"/>
          </p:nvPr>
        </p:nvSpPr>
        <p:spPr>
          <a:xfrm>
            <a:off x="628650" y="1447833"/>
            <a:ext cx="7886700" cy="3962333"/>
          </a:xfrm>
        </p:spPr>
        <p:txBody>
          <a:bodyPr>
            <a:normAutofit fontScale="92500" lnSpcReduction="10000"/>
          </a:bodyPr>
          <a:lstStyle/>
          <a:p>
            <a:pPr marL="0" indent="0">
              <a:buNone/>
            </a:pPr>
            <a:r>
              <a:rPr lang="en-US" dirty="0">
                <a:solidFill>
                  <a:schemeClr val="bg1"/>
                </a:solidFill>
              </a:rPr>
              <a:t>The eight community capitals are:</a:t>
            </a:r>
          </a:p>
          <a:p>
            <a:pPr lvl="1"/>
            <a:r>
              <a:rPr lang="en-US" dirty="0">
                <a:solidFill>
                  <a:schemeClr val="bg1"/>
                </a:solidFill>
              </a:rPr>
              <a:t>Cultural</a:t>
            </a:r>
          </a:p>
          <a:p>
            <a:pPr lvl="1"/>
            <a:r>
              <a:rPr lang="en-US" dirty="0">
                <a:solidFill>
                  <a:schemeClr val="bg1"/>
                </a:solidFill>
              </a:rPr>
              <a:t>Human</a:t>
            </a:r>
          </a:p>
          <a:p>
            <a:pPr lvl="1"/>
            <a:r>
              <a:rPr lang="en-US" dirty="0">
                <a:solidFill>
                  <a:schemeClr val="bg1"/>
                </a:solidFill>
              </a:rPr>
              <a:t>Social</a:t>
            </a:r>
          </a:p>
          <a:p>
            <a:pPr lvl="1"/>
            <a:r>
              <a:rPr lang="en-US" dirty="0">
                <a:solidFill>
                  <a:schemeClr val="bg1"/>
                </a:solidFill>
              </a:rPr>
              <a:t>Organizational</a:t>
            </a:r>
          </a:p>
          <a:p>
            <a:pPr lvl="1"/>
            <a:r>
              <a:rPr lang="en-US" dirty="0">
                <a:solidFill>
                  <a:schemeClr val="bg1"/>
                </a:solidFill>
              </a:rPr>
              <a:t>Political</a:t>
            </a:r>
          </a:p>
          <a:p>
            <a:pPr lvl="1"/>
            <a:r>
              <a:rPr lang="en-US" dirty="0">
                <a:solidFill>
                  <a:schemeClr val="bg1"/>
                </a:solidFill>
              </a:rPr>
              <a:t>Financial</a:t>
            </a:r>
          </a:p>
          <a:p>
            <a:pPr lvl="1"/>
            <a:r>
              <a:rPr lang="en-US" dirty="0">
                <a:solidFill>
                  <a:schemeClr val="bg1"/>
                </a:solidFill>
              </a:rPr>
              <a:t>Natural</a:t>
            </a:r>
          </a:p>
          <a:p>
            <a:pPr lvl="1"/>
            <a:r>
              <a:rPr lang="en-US" dirty="0">
                <a:solidFill>
                  <a:schemeClr val="bg1"/>
                </a:solidFill>
              </a:rPr>
              <a:t>Built</a:t>
            </a:r>
          </a:p>
          <a:p>
            <a:pPr marL="457200" lvl="1" indent="0">
              <a:buNone/>
            </a:pPr>
            <a:endParaRPr lang="en-US" dirty="0">
              <a:solidFill>
                <a:schemeClr val="bg1"/>
              </a:solidFill>
            </a:endParaRPr>
          </a:p>
        </p:txBody>
      </p:sp>
      <p:sp>
        <p:nvSpPr>
          <p:cNvPr id="9" name="Rectangle 8">
            <a:extLst>
              <a:ext uri="{FF2B5EF4-FFF2-40B4-BE49-F238E27FC236}">
                <a16:creationId xmlns:a16="http://schemas.microsoft.com/office/drawing/2014/main" id="{13361202-B826-4255-AF2A-641248884807}"/>
              </a:ext>
            </a:extLst>
          </p:cNvPr>
          <p:cNvSpPr/>
          <p:nvPr/>
        </p:nvSpPr>
        <p:spPr>
          <a:xfrm>
            <a:off x="2688610" y="5254974"/>
            <a:ext cx="6455390" cy="738664"/>
          </a:xfrm>
          <a:prstGeom prst="rect">
            <a:avLst/>
          </a:prstGeom>
        </p:spPr>
        <p:txBody>
          <a:bodyPr wrap="square">
            <a:spAutoFit/>
          </a:bodyPr>
          <a:lstStyle/>
          <a:p>
            <a:r>
              <a:rPr lang="en-US" sz="1400" dirty="0">
                <a:solidFill>
                  <a:schemeClr val="bg1"/>
                </a:solidFill>
              </a:rPr>
              <a:t>The Community capitals Framework was created by Cornelia and Jan Flora. See: Flora, C.B. and J.L. Flora. 2013. Rural Communities: Legacy and Change, 4th Edition. Boulder, CO: Westview Press</a:t>
            </a:r>
          </a:p>
        </p:txBody>
      </p:sp>
    </p:spTree>
    <p:extLst>
      <p:ext uri="{BB962C8B-B14F-4D97-AF65-F5344CB8AC3E}">
        <p14:creationId xmlns:p14="http://schemas.microsoft.com/office/powerpoint/2010/main" val="131674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2" y="365126"/>
            <a:ext cx="8534036" cy="1325563"/>
          </a:xfrm>
        </p:spPr>
        <p:txBody>
          <a:bodyPr>
            <a:normAutofit/>
          </a:bodyPr>
          <a:lstStyle/>
          <a:p>
            <a:r>
              <a:rPr lang="en-US" dirty="0"/>
              <a:t>Community Capitals Dynamics</a:t>
            </a:r>
          </a:p>
        </p:txBody>
      </p:sp>
      <p:sp>
        <p:nvSpPr>
          <p:cNvPr id="3" name="Content Placeholder 2"/>
          <p:cNvSpPr>
            <a:spLocks noGrp="1"/>
          </p:cNvSpPr>
          <p:nvPr>
            <p:ph sz="quarter" idx="1"/>
          </p:nvPr>
        </p:nvSpPr>
        <p:spPr>
          <a:xfrm>
            <a:off x="612648" y="1600200"/>
            <a:ext cx="8531352" cy="5029200"/>
          </a:xfrm>
        </p:spPr>
        <p:txBody>
          <a:bodyPr>
            <a:normAutofit/>
          </a:bodyPr>
          <a:lstStyle/>
          <a:p>
            <a:r>
              <a:rPr lang="en-US" dirty="0">
                <a:solidFill>
                  <a:schemeClr val="bg1"/>
                </a:solidFill>
              </a:rPr>
              <a:t>“Spiraling” theory suggests a developmental path among community capitals</a:t>
            </a:r>
          </a:p>
          <a:p>
            <a:endParaRPr lang="en-US" dirty="0">
              <a:solidFill>
                <a:schemeClr val="bg1"/>
              </a:solidFill>
            </a:endParaRPr>
          </a:p>
          <a:p>
            <a:r>
              <a:rPr lang="en-US" dirty="0">
                <a:solidFill>
                  <a:schemeClr val="bg1"/>
                </a:solidFill>
              </a:rPr>
              <a:t>Building social factors…</a:t>
            </a:r>
          </a:p>
          <a:p>
            <a:pPr lvl="1"/>
            <a:r>
              <a:rPr lang="en-US" sz="2800" dirty="0"/>
              <a:t>enables development of economic assets…</a:t>
            </a:r>
          </a:p>
          <a:p>
            <a:pPr lvl="2"/>
            <a:r>
              <a:rPr lang="en-US" sz="2800" dirty="0"/>
              <a:t>which support environmental improvements…</a:t>
            </a:r>
          </a:p>
          <a:p>
            <a:pPr lvl="3"/>
            <a:r>
              <a:rPr lang="en-US" sz="2800" dirty="0"/>
              <a:t>which foster healthier social factors…</a:t>
            </a:r>
          </a:p>
          <a:p>
            <a:endParaRPr lang="en-US" dirty="0"/>
          </a:p>
        </p:txBody>
      </p:sp>
      <p:sp>
        <p:nvSpPr>
          <p:cNvPr id="5" name="Subtitle 2">
            <a:extLst>
              <a:ext uri="{FF2B5EF4-FFF2-40B4-BE49-F238E27FC236}">
                <a16:creationId xmlns:a16="http://schemas.microsoft.com/office/drawing/2014/main" id="{2AE1CB18-3227-41F7-8146-342C0B8DAD54}"/>
              </a:ext>
            </a:extLst>
          </p:cNvPr>
          <p:cNvSpPr txBox="1">
            <a:spLocks/>
          </p:cNvSpPr>
          <p:nvPr/>
        </p:nvSpPr>
        <p:spPr>
          <a:xfrm>
            <a:off x="4005370" y="5807074"/>
            <a:ext cx="4906618"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500" dirty="0"/>
              <a:t>Daniel Eades, Extension Assistant Professor Eades &amp; Michael Dougherty, Extension Professor </a:t>
            </a:r>
          </a:p>
          <a:p>
            <a:r>
              <a:rPr lang="en-US" sz="1500" dirty="0"/>
              <a:t>Adapted from Stout, Eades, and Aurednik, 2018</a:t>
            </a:r>
          </a:p>
        </p:txBody>
      </p:sp>
    </p:spTree>
    <p:extLst>
      <p:ext uri="{BB962C8B-B14F-4D97-AF65-F5344CB8AC3E}">
        <p14:creationId xmlns:p14="http://schemas.microsoft.com/office/powerpoint/2010/main" val="143261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519" y="5520520"/>
            <a:ext cx="7886700" cy="1325563"/>
          </a:xfrm>
        </p:spPr>
        <p:txBody>
          <a:bodyPr/>
          <a:lstStyle/>
          <a:p>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85414" y="11916"/>
            <a:ext cx="5850019" cy="6115929"/>
          </a:xfrm>
        </p:spPr>
      </p:pic>
    </p:spTree>
    <p:extLst>
      <p:ext uri="{BB962C8B-B14F-4D97-AF65-F5344CB8AC3E}">
        <p14:creationId xmlns:p14="http://schemas.microsoft.com/office/powerpoint/2010/main" val="2601635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739710" y="943818"/>
            <a:ext cx="3030107" cy="2348970"/>
          </a:xfrm>
          <a:prstGeom prst="rect">
            <a:avLst/>
          </a:prstGeom>
        </p:spPr>
      </p:pic>
      <p:pic>
        <p:nvPicPr>
          <p:cNvPr id="8" name="Picture 7"/>
          <p:cNvPicPr>
            <a:picLocks noChangeAspect="1"/>
          </p:cNvPicPr>
          <p:nvPr/>
        </p:nvPicPr>
        <p:blipFill rotWithShape="1">
          <a:blip r:embed="rId4"/>
          <a:srcRect t="15007" r="1538" b="17867"/>
          <a:stretch/>
        </p:blipFill>
        <p:spPr>
          <a:xfrm>
            <a:off x="344134" y="1231382"/>
            <a:ext cx="1797049" cy="1222570"/>
          </a:xfrm>
          <a:prstGeom prst="rect">
            <a:avLst/>
          </a:prstGeom>
        </p:spPr>
      </p:pic>
      <p:pic>
        <p:nvPicPr>
          <p:cNvPr id="9" name="Picture 8"/>
          <p:cNvPicPr>
            <a:picLocks noChangeAspect="1"/>
          </p:cNvPicPr>
          <p:nvPr/>
        </p:nvPicPr>
        <p:blipFill>
          <a:blip r:embed="rId5"/>
          <a:stretch>
            <a:fillRect/>
          </a:stretch>
        </p:blipFill>
        <p:spPr>
          <a:xfrm>
            <a:off x="3335247" y="2989792"/>
            <a:ext cx="2069604" cy="1285049"/>
          </a:xfrm>
          <a:prstGeom prst="rect">
            <a:avLst/>
          </a:prstGeom>
        </p:spPr>
      </p:pic>
      <p:pic>
        <p:nvPicPr>
          <p:cNvPr id="10" name="Picture 9"/>
          <p:cNvPicPr>
            <a:picLocks noChangeAspect="1"/>
          </p:cNvPicPr>
          <p:nvPr/>
        </p:nvPicPr>
        <p:blipFill>
          <a:blip r:embed="rId6"/>
          <a:stretch>
            <a:fillRect/>
          </a:stretch>
        </p:blipFill>
        <p:spPr>
          <a:xfrm>
            <a:off x="4292869" y="1149638"/>
            <a:ext cx="1471324" cy="1976243"/>
          </a:xfrm>
          <a:prstGeom prst="rect">
            <a:avLst/>
          </a:prstGeom>
        </p:spPr>
      </p:pic>
      <p:pic>
        <p:nvPicPr>
          <p:cNvPr id="12" name="Picture 11"/>
          <p:cNvPicPr>
            <a:picLocks noChangeAspect="1"/>
          </p:cNvPicPr>
          <p:nvPr/>
        </p:nvPicPr>
        <p:blipFill>
          <a:blip r:embed="rId7"/>
          <a:stretch>
            <a:fillRect/>
          </a:stretch>
        </p:blipFill>
        <p:spPr>
          <a:xfrm>
            <a:off x="2141183" y="1606457"/>
            <a:ext cx="1915245" cy="1458779"/>
          </a:xfrm>
          <a:prstGeom prst="rect">
            <a:avLst/>
          </a:prstGeom>
        </p:spPr>
      </p:pic>
      <p:pic>
        <p:nvPicPr>
          <p:cNvPr id="13" name="Picture 12"/>
          <p:cNvPicPr>
            <a:picLocks noChangeAspect="1"/>
          </p:cNvPicPr>
          <p:nvPr/>
        </p:nvPicPr>
        <p:blipFill>
          <a:blip r:embed="rId8"/>
          <a:stretch>
            <a:fillRect/>
          </a:stretch>
        </p:blipFill>
        <p:spPr>
          <a:xfrm>
            <a:off x="546751" y="4131853"/>
            <a:ext cx="2755964" cy="1943839"/>
          </a:xfrm>
          <a:prstGeom prst="rect">
            <a:avLst/>
          </a:prstGeom>
        </p:spPr>
      </p:pic>
      <p:sp>
        <p:nvSpPr>
          <p:cNvPr id="14" name="TextBox 13"/>
          <p:cNvSpPr txBox="1"/>
          <p:nvPr/>
        </p:nvSpPr>
        <p:spPr>
          <a:xfrm>
            <a:off x="271083" y="3111760"/>
            <a:ext cx="2944669" cy="923330"/>
          </a:xfrm>
          <a:prstGeom prst="rect">
            <a:avLst/>
          </a:prstGeom>
          <a:noFill/>
        </p:spPr>
        <p:txBody>
          <a:bodyPr wrap="square" rtlCol="0">
            <a:spAutoFit/>
          </a:bodyPr>
          <a:lstStyle/>
          <a:p>
            <a:r>
              <a:rPr lang="en-US" sz="1350" dirty="0">
                <a:solidFill>
                  <a:schemeClr val="bg1"/>
                </a:solidFill>
              </a:rPr>
              <a:t>“My husband and I have always come here for recreation. Why not invest in a place you love.”</a:t>
            </a:r>
          </a:p>
          <a:p>
            <a:r>
              <a:rPr lang="en-US" sz="1350" dirty="0">
                <a:solidFill>
                  <a:schemeClr val="bg1"/>
                </a:solidFill>
              </a:rPr>
              <a:t>– Tucker Co. retail store owner</a:t>
            </a:r>
          </a:p>
        </p:txBody>
      </p:sp>
      <p:pic>
        <p:nvPicPr>
          <p:cNvPr id="15" name="Picture 14">
            <a:extLst>
              <a:ext uri="{FF2B5EF4-FFF2-40B4-BE49-F238E27FC236}">
                <a16:creationId xmlns:a16="http://schemas.microsoft.com/office/drawing/2014/main" id="{098C03FC-5B5D-43CE-829E-82B567AA37C4}"/>
              </a:ext>
            </a:extLst>
          </p:cNvPr>
          <p:cNvPicPr>
            <a:picLocks noChangeAspect="1"/>
          </p:cNvPicPr>
          <p:nvPr/>
        </p:nvPicPr>
        <p:blipFill>
          <a:blip r:embed="rId9"/>
          <a:stretch>
            <a:fillRect/>
          </a:stretch>
        </p:blipFill>
        <p:spPr>
          <a:xfrm>
            <a:off x="3383190" y="4099451"/>
            <a:ext cx="3493320" cy="1781454"/>
          </a:xfrm>
          <a:prstGeom prst="rect">
            <a:avLst/>
          </a:prstGeom>
        </p:spPr>
      </p:pic>
      <p:pic>
        <p:nvPicPr>
          <p:cNvPr id="16" name="Picture 15">
            <a:extLst>
              <a:ext uri="{FF2B5EF4-FFF2-40B4-BE49-F238E27FC236}">
                <a16:creationId xmlns:a16="http://schemas.microsoft.com/office/drawing/2014/main" id="{B040CCE3-0532-4768-A795-DE04D666E754}"/>
              </a:ext>
            </a:extLst>
          </p:cNvPr>
          <p:cNvPicPr>
            <a:picLocks noChangeAspect="1"/>
          </p:cNvPicPr>
          <p:nvPr/>
        </p:nvPicPr>
        <p:blipFill>
          <a:blip r:embed="rId10"/>
          <a:stretch>
            <a:fillRect/>
          </a:stretch>
        </p:blipFill>
        <p:spPr>
          <a:xfrm>
            <a:off x="6856797" y="2961968"/>
            <a:ext cx="1852619" cy="2214321"/>
          </a:xfrm>
          <a:prstGeom prst="rect">
            <a:avLst/>
          </a:prstGeom>
        </p:spPr>
      </p:pic>
      <p:pic>
        <p:nvPicPr>
          <p:cNvPr id="18" name="Picture 17">
            <a:extLst>
              <a:ext uri="{FF2B5EF4-FFF2-40B4-BE49-F238E27FC236}">
                <a16:creationId xmlns:a16="http://schemas.microsoft.com/office/drawing/2014/main" id="{CB030D4C-0360-43D0-A049-ABD6B5E027EA}"/>
              </a:ext>
            </a:extLst>
          </p:cNvPr>
          <p:cNvPicPr>
            <a:picLocks noChangeAspect="1"/>
          </p:cNvPicPr>
          <p:nvPr/>
        </p:nvPicPr>
        <p:blipFill>
          <a:blip r:embed="rId11"/>
          <a:stretch>
            <a:fillRect/>
          </a:stretch>
        </p:blipFill>
        <p:spPr>
          <a:xfrm>
            <a:off x="5404851" y="3401204"/>
            <a:ext cx="1471659" cy="1062679"/>
          </a:xfrm>
          <a:prstGeom prst="rect">
            <a:avLst/>
          </a:prstGeom>
        </p:spPr>
      </p:pic>
      <p:sp>
        <p:nvSpPr>
          <p:cNvPr id="19" name="Title 1">
            <a:extLst>
              <a:ext uri="{FF2B5EF4-FFF2-40B4-BE49-F238E27FC236}">
                <a16:creationId xmlns:a16="http://schemas.microsoft.com/office/drawing/2014/main" id="{3C9E9584-213C-43AC-8BE4-161717494FE5}"/>
              </a:ext>
            </a:extLst>
          </p:cNvPr>
          <p:cNvSpPr>
            <a:spLocks noGrp="1"/>
          </p:cNvSpPr>
          <p:nvPr>
            <p:ph type="title"/>
          </p:nvPr>
        </p:nvSpPr>
        <p:spPr>
          <a:xfrm>
            <a:off x="246046" y="134245"/>
            <a:ext cx="8613648" cy="990600"/>
          </a:xfrm>
        </p:spPr>
        <p:txBody>
          <a:bodyPr>
            <a:normAutofit fontScale="90000"/>
          </a:bodyPr>
          <a:lstStyle/>
          <a:p>
            <a:r>
              <a:rPr lang="en-US" dirty="0"/>
              <a:t>Community Capitals – Mon Forest</a:t>
            </a:r>
          </a:p>
        </p:txBody>
      </p:sp>
      <p:pic>
        <p:nvPicPr>
          <p:cNvPr id="4" name="Picture 3" descr="A person riding a bicycle on a dirt path&#10;&#10;Description automatically generated">
            <a:extLst>
              <a:ext uri="{FF2B5EF4-FFF2-40B4-BE49-F238E27FC236}">
                <a16:creationId xmlns:a16="http://schemas.microsoft.com/office/drawing/2014/main" id="{CE9662DD-210E-4AFD-8358-58DAEB0AB3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282" y="4038806"/>
            <a:ext cx="2839908" cy="2129931"/>
          </a:xfrm>
          <a:prstGeom prst="rect">
            <a:avLst/>
          </a:prstGeom>
        </p:spPr>
      </p:pic>
    </p:spTree>
    <p:extLst>
      <p:ext uri="{BB962C8B-B14F-4D97-AF65-F5344CB8AC3E}">
        <p14:creationId xmlns:p14="http://schemas.microsoft.com/office/powerpoint/2010/main" val="354929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erButlerBrownfields9.11.19new_Page_01">
            <a:extLst>
              <a:ext uri="{FF2B5EF4-FFF2-40B4-BE49-F238E27FC236}">
                <a16:creationId xmlns:a16="http://schemas.microsoft.com/office/drawing/2014/main" id="{795AD037-B62B-41C3-AC96-7797908E51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93727"/>
            <a:ext cx="9144000" cy="5142310"/>
          </a:xfrm>
          <a:prstGeom prst="rect">
            <a:avLst/>
          </a:prstGeom>
        </p:spPr>
      </p:pic>
      <p:sp>
        <p:nvSpPr>
          <p:cNvPr id="4" name="Title 1">
            <a:extLst>
              <a:ext uri="{FF2B5EF4-FFF2-40B4-BE49-F238E27FC236}">
                <a16:creationId xmlns:a16="http://schemas.microsoft.com/office/drawing/2014/main" id="{71D6AAFF-F3EA-441D-B87C-4D4573A71DB4}"/>
              </a:ext>
            </a:extLst>
          </p:cNvPr>
          <p:cNvSpPr txBox="1">
            <a:spLocks/>
          </p:cNvSpPr>
          <p:nvPr/>
        </p:nvSpPr>
        <p:spPr>
          <a:xfrm>
            <a:off x="246046" y="134245"/>
            <a:ext cx="8613648" cy="990600"/>
          </a:xfrm>
          <a:prstGeom prst="rect">
            <a:avLst/>
          </a:prstGeom>
        </p:spPr>
        <p:txBody>
          <a:bodyPr>
            <a:normAutofit fontScale="92500"/>
          </a:bodyPr>
          <a:lstStyle>
            <a:lvl1pPr algn="l" defTabSz="914400" rtl="0" eaLnBrk="1" latinLnBrk="0" hangingPunct="1">
              <a:lnSpc>
                <a:spcPct val="90000"/>
              </a:lnSpc>
              <a:spcBef>
                <a:spcPct val="0"/>
              </a:spcBef>
              <a:buNone/>
              <a:defRPr sz="4400" b="1" kern="1200">
                <a:solidFill>
                  <a:srgbClr val="EAAA00"/>
                </a:solidFill>
                <a:latin typeface="+mj-lt"/>
                <a:ea typeface="+mj-ea"/>
                <a:cs typeface="+mj-cs"/>
              </a:defRPr>
            </a:lvl1pPr>
          </a:lstStyle>
          <a:p>
            <a:r>
              <a:rPr lang="en-US" dirty="0"/>
              <a:t>Community Capitals – Marlinton</a:t>
            </a:r>
          </a:p>
        </p:txBody>
      </p:sp>
      <p:sp>
        <p:nvSpPr>
          <p:cNvPr id="5" name="Subtitle 2">
            <a:extLst>
              <a:ext uri="{FF2B5EF4-FFF2-40B4-BE49-F238E27FC236}">
                <a16:creationId xmlns:a16="http://schemas.microsoft.com/office/drawing/2014/main" id="{CA5C4462-BE84-40DB-92C5-27DF1BB906D9}"/>
              </a:ext>
            </a:extLst>
          </p:cNvPr>
          <p:cNvSpPr txBox="1">
            <a:spLocks/>
          </p:cNvSpPr>
          <p:nvPr/>
        </p:nvSpPr>
        <p:spPr>
          <a:xfrm>
            <a:off x="3780430" y="6172200"/>
            <a:ext cx="5227093"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500" dirty="0"/>
              <a:t>Peter Butler, Associate Professor and Extension Specialist</a:t>
            </a:r>
          </a:p>
        </p:txBody>
      </p:sp>
    </p:spTree>
    <p:extLst>
      <p:ext uri="{BB962C8B-B14F-4D97-AF65-F5344CB8AC3E}">
        <p14:creationId xmlns:p14="http://schemas.microsoft.com/office/powerpoint/2010/main" val="251623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42AF-5AE9-4CB3-8F77-1B29F645181E}"/>
              </a:ext>
            </a:extLst>
          </p:cNvPr>
          <p:cNvSpPr>
            <a:spLocks noGrp="1"/>
          </p:cNvSpPr>
          <p:nvPr>
            <p:ph type="title"/>
          </p:nvPr>
        </p:nvSpPr>
        <p:spPr/>
        <p:txBody>
          <a:bodyPr/>
          <a:lstStyle/>
          <a:p>
            <a:r>
              <a:rPr lang="en-US" dirty="0"/>
              <a:t>Mainstreet as a Metaphor</a:t>
            </a:r>
          </a:p>
        </p:txBody>
      </p:sp>
      <p:sp>
        <p:nvSpPr>
          <p:cNvPr id="3" name="Content Placeholder 2">
            <a:extLst>
              <a:ext uri="{FF2B5EF4-FFF2-40B4-BE49-F238E27FC236}">
                <a16:creationId xmlns:a16="http://schemas.microsoft.com/office/drawing/2014/main" id="{7A9AD326-B9E8-4416-B278-C4CE48284943}"/>
              </a:ext>
            </a:extLst>
          </p:cNvPr>
          <p:cNvSpPr>
            <a:spLocks noGrp="1"/>
          </p:cNvSpPr>
          <p:nvPr>
            <p:ph idx="1"/>
          </p:nvPr>
        </p:nvSpPr>
        <p:spPr/>
        <p:txBody>
          <a:bodyPr vert="horz" lIns="91440" tIns="45720" rIns="91440" bIns="45720" rtlCol="0" anchor="t">
            <a:normAutofit/>
          </a:bodyPr>
          <a:lstStyle/>
          <a:p>
            <a:pPr marL="0" indent="0">
              <a:buNone/>
            </a:pPr>
            <a:r>
              <a:rPr lang="en-US" dirty="0">
                <a:solidFill>
                  <a:schemeClr val="bg1"/>
                </a:solidFill>
                <a:cs typeface="Arial"/>
              </a:rPr>
              <a:t>Defining the economy:</a:t>
            </a:r>
          </a:p>
          <a:p>
            <a:pPr marL="0" indent="0">
              <a:buNone/>
            </a:pPr>
            <a:r>
              <a:rPr lang="en-US" dirty="0">
                <a:solidFill>
                  <a:schemeClr val="bg1"/>
                </a:solidFill>
                <a:cs typeface="Arial"/>
              </a:rPr>
              <a:t>	Wall Street or Main Street?</a:t>
            </a:r>
          </a:p>
          <a:p>
            <a:pPr marL="0" indent="0">
              <a:buNone/>
            </a:pPr>
            <a:endParaRPr lang="en-US" dirty="0">
              <a:solidFill>
                <a:schemeClr val="bg1"/>
              </a:solidFill>
              <a:cs typeface="Arial"/>
            </a:endParaRPr>
          </a:p>
          <a:p>
            <a:pPr marL="0" indent="0">
              <a:buNone/>
            </a:pPr>
            <a:r>
              <a:rPr lang="en-US" dirty="0">
                <a:solidFill>
                  <a:schemeClr val="bg1"/>
                </a:solidFill>
                <a:cs typeface="Arial"/>
              </a:rPr>
              <a:t>If Wall Street is up, is Main Street down?</a:t>
            </a:r>
          </a:p>
          <a:p>
            <a:pPr marL="0" indent="0">
              <a:buNone/>
            </a:pPr>
            <a:endParaRPr lang="en-US" dirty="0">
              <a:solidFill>
                <a:schemeClr val="bg1"/>
              </a:solidFill>
              <a:cs typeface="Arial"/>
            </a:endParaRPr>
          </a:p>
          <a:p>
            <a:pPr marL="0" indent="0">
              <a:buNone/>
            </a:pPr>
            <a:r>
              <a:rPr lang="en-US" dirty="0">
                <a:solidFill>
                  <a:schemeClr val="bg1"/>
                </a:solidFill>
                <a:cs typeface="Arial"/>
              </a:rPr>
              <a:t>What does “Main Street” West Virginia look like?</a:t>
            </a:r>
          </a:p>
        </p:txBody>
      </p:sp>
      <p:sp>
        <p:nvSpPr>
          <p:cNvPr id="4" name="Footer Placeholder 3">
            <a:extLst>
              <a:ext uri="{FF2B5EF4-FFF2-40B4-BE49-F238E27FC236}">
                <a16:creationId xmlns:a16="http://schemas.microsoft.com/office/drawing/2014/main" id="{07406B4D-AD7C-43F3-9A42-E9DB258328B5}"/>
              </a:ext>
            </a:extLst>
          </p:cNvPr>
          <p:cNvSpPr>
            <a:spLocks noGrp="1"/>
          </p:cNvSpPr>
          <p:nvPr>
            <p:ph type="ftr" sz="quarter" idx="11"/>
          </p:nvPr>
        </p:nvSpPr>
        <p:spPr/>
        <p:txBody>
          <a:bodyPr/>
          <a:lstStyle/>
          <a:p>
            <a:pPr algn="r"/>
            <a:r>
              <a:rPr lang="en-US"/>
              <a:t>   </a:t>
            </a:r>
          </a:p>
        </p:txBody>
      </p:sp>
    </p:spTree>
    <p:extLst>
      <p:ext uri="{BB962C8B-B14F-4D97-AF65-F5344CB8AC3E}">
        <p14:creationId xmlns:p14="http://schemas.microsoft.com/office/powerpoint/2010/main" val="1405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erButlerBrownfields9.11.19new_Page_02">
            <a:extLst>
              <a:ext uri="{FF2B5EF4-FFF2-40B4-BE49-F238E27FC236}">
                <a16:creationId xmlns:a16="http://schemas.microsoft.com/office/drawing/2014/main" id="{A5D36CB5-0374-4C0D-8271-4E1E0DFE8E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67027"/>
            <a:ext cx="9144000" cy="5142310"/>
          </a:xfrm>
          <a:prstGeom prst="rect">
            <a:avLst/>
          </a:prstGeom>
        </p:spPr>
      </p:pic>
      <p:sp>
        <p:nvSpPr>
          <p:cNvPr id="4" name="Title 1">
            <a:extLst>
              <a:ext uri="{FF2B5EF4-FFF2-40B4-BE49-F238E27FC236}">
                <a16:creationId xmlns:a16="http://schemas.microsoft.com/office/drawing/2014/main" id="{84798BC8-7070-4AB7-8851-62A699FE1E71}"/>
              </a:ext>
            </a:extLst>
          </p:cNvPr>
          <p:cNvSpPr txBox="1">
            <a:spLocks/>
          </p:cNvSpPr>
          <p:nvPr/>
        </p:nvSpPr>
        <p:spPr>
          <a:xfrm>
            <a:off x="246046" y="134245"/>
            <a:ext cx="8613648" cy="990600"/>
          </a:xfrm>
          <a:prstGeom prst="rect">
            <a:avLst/>
          </a:prstGeom>
        </p:spPr>
        <p:txBody>
          <a:bodyPr>
            <a:normAutofit fontScale="92500"/>
          </a:bodyPr>
          <a:lstStyle>
            <a:lvl1pPr algn="l" defTabSz="914400" rtl="0" eaLnBrk="1" latinLnBrk="0" hangingPunct="1">
              <a:lnSpc>
                <a:spcPct val="90000"/>
              </a:lnSpc>
              <a:spcBef>
                <a:spcPct val="0"/>
              </a:spcBef>
              <a:buNone/>
              <a:defRPr sz="4400" b="1" kern="1200">
                <a:solidFill>
                  <a:srgbClr val="EAAA00"/>
                </a:solidFill>
                <a:latin typeface="+mj-lt"/>
                <a:ea typeface="+mj-ea"/>
                <a:cs typeface="+mj-cs"/>
              </a:defRPr>
            </a:lvl1pPr>
          </a:lstStyle>
          <a:p>
            <a:r>
              <a:rPr lang="en-US" dirty="0"/>
              <a:t>Community Capitals – Marlinton</a:t>
            </a:r>
          </a:p>
        </p:txBody>
      </p:sp>
      <p:sp>
        <p:nvSpPr>
          <p:cNvPr id="6" name="Subtitle 2">
            <a:extLst>
              <a:ext uri="{FF2B5EF4-FFF2-40B4-BE49-F238E27FC236}">
                <a16:creationId xmlns:a16="http://schemas.microsoft.com/office/drawing/2014/main" id="{99289C02-A612-4DB9-87DB-5CB937D86127}"/>
              </a:ext>
            </a:extLst>
          </p:cNvPr>
          <p:cNvSpPr txBox="1">
            <a:spLocks/>
          </p:cNvSpPr>
          <p:nvPr/>
        </p:nvSpPr>
        <p:spPr>
          <a:xfrm>
            <a:off x="3780430" y="6172200"/>
            <a:ext cx="5227093"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500" dirty="0"/>
              <a:t>Peter Butler, Associate Professor and Extension Specialist</a:t>
            </a:r>
          </a:p>
        </p:txBody>
      </p:sp>
    </p:spTree>
    <p:extLst>
      <p:ext uri="{BB962C8B-B14F-4D97-AF65-F5344CB8AC3E}">
        <p14:creationId xmlns:p14="http://schemas.microsoft.com/office/powerpoint/2010/main" val="318066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fontScale="85000" lnSpcReduction="10000"/>
          </a:bodyPr>
          <a:lstStyle/>
          <a:p>
            <a:r>
              <a:rPr lang="en-US" dirty="0">
                <a:solidFill>
                  <a:schemeClr val="bg1"/>
                </a:solidFill>
              </a:rPr>
              <a:t>Which community capitals do you focus on in your work?</a:t>
            </a:r>
          </a:p>
          <a:p>
            <a:endParaRPr lang="en-US" dirty="0">
              <a:solidFill>
                <a:schemeClr val="bg1"/>
              </a:solidFill>
            </a:endParaRPr>
          </a:p>
          <a:p>
            <a:r>
              <a:rPr lang="en-US" dirty="0">
                <a:solidFill>
                  <a:schemeClr val="bg1"/>
                </a:solidFill>
              </a:rPr>
              <a:t>How does data guide your programing currently?</a:t>
            </a:r>
          </a:p>
          <a:p>
            <a:pPr marL="0" indent="0">
              <a:buNone/>
            </a:pPr>
            <a:endParaRPr lang="en-US" dirty="0">
              <a:solidFill>
                <a:schemeClr val="bg1"/>
              </a:solidFill>
            </a:endParaRPr>
          </a:p>
          <a:p>
            <a:r>
              <a:rPr lang="en-US" dirty="0">
                <a:solidFill>
                  <a:schemeClr val="bg1"/>
                </a:solidFill>
              </a:rPr>
              <a:t>What indicators and metrics do you use to assess capacity in these capitals? </a:t>
            </a:r>
          </a:p>
          <a:p>
            <a:endParaRPr lang="en-US" dirty="0">
              <a:solidFill>
                <a:schemeClr val="bg1"/>
              </a:solidFill>
            </a:endParaRPr>
          </a:p>
          <a:p>
            <a:r>
              <a:rPr lang="en-US" dirty="0">
                <a:solidFill>
                  <a:schemeClr val="bg1"/>
                </a:solidFill>
              </a:rPr>
              <a:t>Let’s share… Are there commonalities?</a:t>
            </a:r>
          </a:p>
          <a:p>
            <a:endParaRPr lang="en-US" dirty="0"/>
          </a:p>
        </p:txBody>
      </p:sp>
      <p:sp>
        <p:nvSpPr>
          <p:cNvPr id="4" name="Title 3"/>
          <p:cNvSpPr>
            <a:spLocks noGrp="1"/>
          </p:cNvSpPr>
          <p:nvPr>
            <p:ph type="title"/>
          </p:nvPr>
        </p:nvSpPr>
        <p:spPr/>
        <p:txBody>
          <a:bodyPr>
            <a:normAutofit/>
          </a:bodyPr>
          <a:lstStyle/>
          <a:p>
            <a:r>
              <a:rPr lang="en-US" dirty="0"/>
              <a:t>WVUES and the Community Capitals of Resilience</a:t>
            </a:r>
          </a:p>
        </p:txBody>
      </p:sp>
    </p:spTree>
    <p:extLst>
      <p:ext uri="{BB962C8B-B14F-4D97-AF65-F5344CB8AC3E}">
        <p14:creationId xmlns:p14="http://schemas.microsoft.com/office/powerpoint/2010/main" val="243692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969"/>
            <a:ext cx="7886700" cy="1325563"/>
          </a:xfrm>
        </p:spPr>
        <p:txBody>
          <a:bodyPr/>
          <a:lstStyle/>
          <a:p>
            <a:r>
              <a:rPr lang="en-US" dirty="0"/>
              <a:t>Community Capital Framework for Funding</a:t>
            </a:r>
          </a:p>
        </p:txBody>
      </p:sp>
      <p:sp>
        <p:nvSpPr>
          <p:cNvPr id="3" name="Content Placeholder 2"/>
          <p:cNvSpPr>
            <a:spLocks noGrp="1"/>
          </p:cNvSpPr>
          <p:nvPr>
            <p:ph sz="quarter" idx="1"/>
          </p:nvPr>
        </p:nvSpPr>
        <p:spPr>
          <a:xfrm>
            <a:off x="628650" y="1474329"/>
            <a:ext cx="7886700" cy="4380932"/>
          </a:xfrm>
        </p:spPr>
        <p:txBody>
          <a:bodyPr>
            <a:normAutofit fontScale="85000" lnSpcReduction="10000"/>
          </a:bodyPr>
          <a:lstStyle/>
          <a:p>
            <a:r>
              <a:rPr lang="en-US" dirty="0">
                <a:solidFill>
                  <a:schemeClr val="bg1"/>
                </a:solidFill>
              </a:rPr>
              <a:t>Funders in Central Appalachia want a coherent approach to developing and analyzing shared metrics </a:t>
            </a:r>
          </a:p>
          <a:p>
            <a:endParaRPr lang="en-US" sz="900" dirty="0">
              <a:solidFill>
                <a:schemeClr val="bg1"/>
              </a:solidFill>
            </a:endParaRPr>
          </a:p>
          <a:p>
            <a:r>
              <a:rPr lang="en-US" dirty="0">
                <a:solidFill>
                  <a:schemeClr val="bg1"/>
                </a:solidFill>
              </a:rPr>
              <a:t>The Appalachian Funders Network</a:t>
            </a:r>
          </a:p>
          <a:p>
            <a:pPr lvl="1"/>
            <a:r>
              <a:rPr lang="en-US" dirty="0"/>
              <a:t>“the more relationships, common analysis, and vision we have, the more we can align our strategies to make lasting impact on the root cause challenges holding back the region from greater prosperity”</a:t>
            </a:r>
          </a:p>
          <a:p>
            <a:pPr lvl="1"/>
            <a:endParaRPr lang="en-US" sz="900" dirty="0"/>
          </a:p>
          <a:p>
            <a:r>
              <a:rPr lang="en-US" dirty="0">
                <a:solidFill>
                  <a:schemeClr val="bg1"/>
                </a:solidFill>
              </a:rPr>
              <a:t>This has become particularly relevant in light of POWER grants to coal-impacted communities</a:t>
            </a:r>
          </a:p>
        </p:txBody>
      </p:sp>
      <p:sp>
        <p:nvSpPr>
          <p:cNvPr id="4" name="Subtitle 2">
            <a:extLst>
              <a:ext uri="{FF2B5EF4-FFF2-40B4-BE49-F238E27FC236}">
                <a16:creationId xmlns:a16="http://schemas.microsoft.com/office/drawing/2014/main" id="{E2EE6C34-B070-46B3-8490-240233B0E21A}"/>
              </a:ext>
            </a:extLst>
          </p:cNvPr>
          <p:cNvSpPr txBox="1">
            <a:spLocks/>
          </p:cNvSpPr>
          <p:nvPr/>
        </p:nvSpPr>
        <p:spPr>
          <a:xfrm>
            <a:off x="4005370" y="5981059"/>
            <a:ext cx="4906618"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500" dirty="0"/>
              <a:t>Daniel Eades, Extension Assistant Professor Eades &amp; Michael Dougherty, Extension Professor </a:t>
            </a:r>
          </a:p>
          <a:p>
            <a:r>
              <a:rPr lang="en-US" sz="1500" dirty="0"/>
              <a:t>Adapted from Stout, Eades, and Aurednik, 2018</a:t>
            </a:r>
          </a:p>
        </p:txBody>
      </p:sp>
    </p:spTree>
    <p:extLst>
      <p:ext uri="{BB962C8B-B14F-4D97-AF65-F5344CB8AC3E}">
        <p14:creationId xmlns:p14="http://schemas.microsoft.com/office/powerpoint/2010/main" val="3350551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23A8-660B-4193-9131-E8A2785A19F9}"/>
              </a:ext>
            </a:extLst>
          </p:cNvPr>
          <p:cNvSpPr>
            <a:spLocks noGrp="1"/>
          </p:cNvSpPr>
          <p:nvPr>
            <p:ph type="title"/>
          </p:nvPr>
        </p:nvSpPr>
        <p:spPr>
          <a:xfrm>
            <a:off x="464023" y="122742"/>
            <a:ext cx="7886700" cy="1325563"/>
          </a:xfrm>
        </p:spPr>
        <p:txBody>
          <a:bodyPr>
            <a:normAutofit/>
          </a:bodyPr>
          <a:lstStyle/>
          <a:p>
            <a:r>
              <a:rPr lang="en-US" dirty="0"/>
              <a:t>Main Street Economics and Community Resilience</a:t>
            </a:r>
          </a:p>
        </p:txBody>
      </p:sp>
      <p:sp>
        <p:nvSpPr>
          <p:cNvPr id="3" name="Content Placeholder 2">
            <a:extLst>
              <a:ext uri="{FF2B5EF4-FFF2-40B4-BE49-F238E27FC236}">
                <a16:creationId xmlns:a16="http://schemas.microsoft.com/office/drawing/2014/main" id="{D27C7953-CFA0-4B6A-A389-88670CC7617B}"/>
              </a:ext>
            </a:extLst>
          </p:cNvPr>
          <p:cNvSpPr>
            <a:spLocks noGrp="1"/>
          </p:cNvSpPr>
          <p:nvPr>
            <p:ph idx="1"/>
          </p:nvPr>
        </p:nvSpPr>
        <p:spPr>
          <a:xfrm>
            <a:off x="255041" y="1530103"/>
            <a:ext cx="8304664" cy="4993350"/>
          </a:xfrm>
        </p:spPr>
        <p:txBody>
          <a:bodyPr>
            <a:normAutofit fontScale="77500" lnSpcReduction="20000"/>
          </a:bodyPr>
          <a:lstStyle/>
          <a:p>
            <a:pPr>
              <a:lnSpc>
                <a:spcPct val="120000"/>
              </a:lnSpc>
            </a:pPr>
            <a:r>
              <a:rPr lang="en-US" sz="4500" dirty="0">
                <a:solidFill>
                  <a:schemeClr val="bg1"/>
                </a:solidFill>
              </a:rPr>
              <a:t>We are working across the University to support significant change in our state.</a:t>
            </a:r>
          </a:p>
          <a:p>
            <a:pPr>
              <a:lnSpc>
                <a:spcPct val="120000"/>
              </a:lnSpc>
            </a:pPr>
            <a:endParaRPr lang="en-US" sz="2000" dirty="0">
              <a:solidFill>
                <a:schemeClr val="bg1"/>
              </a:solidFill>
            </a:endParaRPr>
          </a:p>
          <a:p>
            <a:pPr>
              <a:lnSpc>
                <a:spcPct val="120000"/>
              </a:lnSpc>
            </a:pPr>
            <a:r>
              <a:rPr lang="en-US" sz="4500" dirty="0">
                <a:solidFill>
                  <a:schemeClr val="bg1"/>
                </a:solidFill>
              </a:rPr>
              <a:t>The community capital framework and community resilience are intricately linked, and the University can support community efforts to develop their capitals and be resilient.</a:t>
            </a:r>
          </a:p>
          <a:p>
            <a:endParaRPr lang="en-US" sz="2000" dirty="0">
              <a:solidFill>
                <a:schemeClr val="bg1"/>
              </a:solidFill>
            </a:endParaRPr>
          </a:p>
        </p:txBody>
      </p:sp>
      <p:sp>
        <p:nvSpPr>
          <p:cNvPr id="4" name="Footer Placeholder 3">
            <a:extLst>
              <a:ext uri="{FF2B5EF4-FFF2-40B4-BE49-F238E27FC236}">
                <a16:creationId xmlns:a16="http://schemas.microsoft.com/office/drawing/2014/main" id="{1BCC4044-72F4-4F86-9C2F-F98DFFEA0265}"/>
              </a:ext>
            </a:extLst>
          </p:cNvPr>
          <p:cNvSpPr>
            <a:spLocks noGrp="1"/>
          </p:cNvSpPr>
          <p:nvPr>
            <p:ph type="ftr" sz="quarter" idx="11"/>
          </p:nvPr>
        </p:nvSpPr>
        <p:spPr/>
        <p:txBody>
          <a:bodyPr/>
          <a:lstStyle/>
          <a:p>
            <a:pPr algn="r"/>
            <a:r>
              <a:rPr lang="en-US"/>
              <a:t>   </a:t>
            </a:r>
          </a:p>
        </p:txBody>
      </p:sp>
    </p:spTree>
    <p:extLst>
      <p:ext uri="{BB962C8B-B14F-4D97-AF65-F5344CB8AC3E}">
        <p14:creationId xmlns:p14="http://schemas.microsoft.com/office/powerpoint/2010/main" val="3171051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7479-DAB1-4915-970E-DCF10D63ED26}"/>
              </a:ext>
            </a:extLst>
          </p:cNvPr>
          <p:cNvSpPr>
            <a:spLocks noGrp="1"/>
          </p:cNvSpPr>
          <p:nvPr>
            <p:ph type="title"/>
          </p:nvPr>
        </p:nvSpPr>
        <p:spPr>
          <a:xfrm>
            <a:off x="628650" y="110719"/>
            <a:ext cx="7886700" cy="1325563"/>
          </a:xfrm>
        </p:spPr>
        <p:txBody>
          <a:bodyPr/>
          <a:lstStyle/>
          <a:p>
            <a:endParaRPr lang="en-US" dirty="0"/>
          </a:p>
        </p:txBody>
      </p:sp>
      <p:sp>
        <p:nvSpPr>
          <p:cNvPr id="3" name="Content Placeholder 2">
            <a:extLst>
              <a:ext uri="{FF2B5EF4-FFF2-40B4-BE49-F238E27FC236}">
                <a16:creationId xmlns:a16="http://schemas.microsoft.com/office/drawing/2014/main" id="{23531A07-A20B-4DD2-B902-FEA12FECBD0E}"/>
              </a:ext>
            </a:extLst>
          </p:cNvPr>
          <p:cNvSpPr>
            <a:spLocks noGrp="1"/>
          </p:cNvSpPr>
          <p:nvPr>
            <p:ph idx="1"/>
          </p:nvPr>
        </p:nvSpPr>
        <p:spPr>
          <a:xfrm>
            <a:off x="231160" y="552646"/>
            <a:ext cx="8284190" cy="5889009"/>
          </a:xfrm>
        </p:spPr>
        <p:txBody>
          <a:bodyPr>
            <a:normAutofit fontScale="55000" lnSpcReduction="20000"/>
          </a:bodyPr>
          <a:lstStyle/>
          <a:p>
            <a:r>
              <a:rPr lang="en-US" sz="4500" dirty="0">
                <a:solidFill>
                  <a:schemeClr val="bg1"/>
                </a:solidFill>
              </a:rPr>
              <a:t>In an announcement last week: </a:t>
            </a:r>
          </a:p>
          <a:p>
            <a:pPr lvl="1">
              <a:lnSpc>
                <a:spcPct val="120000"/>
              </a:lnSpc>
              <a:spcAft>
                <a:spcPts val="600"/>
              </a:spcAft>
            </a:pPr>
            <a:r>
              <a:rPr lang="en-US" sz="4500" dirty="0"/>
              <a:t>The Center for Resilient Communities in the Eberly College at WVU is pleased to invite you to attend a public lecture entitled </a:t>
            </a:r>
            <a:r>
              <a:rPr lang="en-US" sz="4500" u="sng" dirty="0"/>
              <a:t>Redrawing Economies: Making other Worlds Possible in Uncertain Times</a:t>
            </a:r>
            <a:r>
              <a:rPr lang="en-US" sz="4500" dirty="0"/>
              <a:t> by Dr. Stephen Healy, Senior Research Fellow at the Institute for Culture and Society at Western Sydney University, Australia on Tuesday, October 8, 2019.</a:t>
            </a:r>
            <a:br>
              <a:rPr lang="en-US" sz="4500" dirty="0"/>
            </a:br>
            <a:br>
              <a:rPr lang="en-US" sz="4500" dirty="0"/>
            </a:br>
            <a:r>
              <a:rPr lang="en-US" sz="4500" dirty="0"/>
              <a:t>In his talk Stephen</a:t>
            </a:r>
            <a:r>
              <a:rPr lang="en-US" sz="4500" i="1" dirty="0"/>
              <a:t> </a:t>
            </a:r>
            <a:r>
              <a:rPr lang="en-US" sz="4500" dirty="0"/>
              <a:t>dismantles the idea that the economy is separate from us and best comprehended by experts. Rather he argues that the economy is the outcome of the decisions and efforts we make every day.  </a:t>
            </a:r>
          </a:p>
          <a:p>
            <a:endParaRPr lang="en-US" dirty="0"/>
          </a:p>
        </p:txBody>
      </p:sp>
      <p:sp>
        <p:nvSpPr>
          <p:cNvPr id="4" name="Footer Placeholder 3">
            <a:extLst>
              <a:ext uri="{FF2B5EF4-FFF2-40B4-BE49-F238E27FC236}">
                <a16:creationId xmlns:a16="http://schemas.microsoft.com/office/drawing/2014/main" id="{B77ED2F3-AFE4-4D66-8E41-4386E5B6C48A}"/>
              </a:ext>
            </a:extLst>
          </p:cNvPr>
          <p:cNvSpPr>
            <a:spLocks noGrp="1"/>
          </p:cNvSpPr>
          <p:nvPr>
            <p:ph type="ftr" sz="quarter" idx="11"/>
          </p:nvPr>
        </p:nvSpPr>
        <p:spPr/>
        <p:txBody>
          <a:bodyPr/>
          <a:lstStyle/>
          <a:p>
            <a:pPr algn="r"/>
            <a:r>
              <a:rPr lang="en-US"/>
              <a:t>   </a:t>
            </a:r>
          </a:p>
        </p:txBody>
      </p:sp>
    </p:spTree>
    <p:extLst>
      <p:ext uri="{BB962C8B-B14F-4D97-AF65-F5344CB8AC3E}">
        <p14:creationId xmlns:p14="http://schemas.microsoft.com/office/powerpoint/2010/main" val="217664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D2CE-ADB1-4BF6-8103-53EEA76258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5A9C25-61E3-4180-9805-C0341B5D6DF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7D0CD5B-63CB-4BDA-B1E5-C6674F597F87}"/>
              </a:ext>
            </a:extLst>
          </p:cNvPr>
          <p:cNvSpPr>
            <a:spLocks noGrp="1"/>
          </p:cNvSpPr>
          <p:nvPr>
            <p:ph type="ftr" sz="quarter" idx="11"/>
          </p:nvPr>
        </p:nvSpPr>
        <p:spPr/>
        <p:txBody>
          <a:bodyPr/>
          <a:lstStyle/>
          <a:p>
            <a:pPr algn="r"/>
            <a:r>
              <a:rPr lang="en-US"/>
              <a:t>   </a:t>
            </a:r>
          </a:p>
        </p:txBody>
      </p:sp>
    </p:spTree>
    <p:extLst>
      <p:ext uri="{BB962C8B-B14F-4D97-AF65-F5344CB8AC3E}">
        <p14:creationId xmlns:p14="http://schemas.microsoft.com/office/powerpoint/2010/main" val="139871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B95C-34FE-4761-8AD1-07710D954CAB}"/>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2611E1A8-E23A-437E-87B3-A2B1282E57EF}"/>
              </a:ext>
            </a:extLst>
          </p:cNvPr>
          <p:cNvSpPr>
            <a:spLocks noGrp="1"/>
          </p:cNvSpPr>
          <p:nvPr>
            <p:ph type="ftr" sz="quarter" idx="11"/>
          </p:nvPr>
        </p:nvSpPr>
        <p:spPr/>
        <p:txBody>
          <a:bodyPr/>
          <a:lstStyle/>
          <a:p>
            <a:pPr algn="r"/>
            <a:r>
              <a:rPr lang="en-US"/>
              <a:t>   </a:t>
            </a:r>
          </a:p>
        </p:txBody>
      </p:sp>
      <p:pic>
        <p:nvPicPr>
          <p:cNvPr id="5" name="Picture 4" descr="A screenshot of a cell phone&#10;&#10;Description automatically generated">
            <a:extLst>
              <a:ext uri="{FF2B5EF4-FFF2-40B4-BE49-F238E27FC236}">
                <a16:creationId xmlns:a16="http://schemas.microsoft.com/office/drawing/2014/main" id="{7116BA2C-C6CA-4E09-AF50-F75BE6ECF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804" y="4878730"/>
            <a:ext cx="6406389" cy="129823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2812AC58-4B80-4E67-90B5-00B940640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09" y="0"/>
            <a:ext cx="6859381" cy="4925088"/>
          </a:xfrm>
          <a:prstGeom prst="rect">
            <a:avLst/>
          </a:prstGeom>
        </p:spPr>
      </p:pic>
    </p:spTree>
    <p:extLst>
      <p:ext uri="{BB962C8B-B14F-4D97-AF65-F5344CB8AC3E}">
        <p14:creationId xmlns:p14="http://schemas.microsoft.com/office/powerpoint/2010/main" val="234119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839F7-196D-4255-A250-984CAFCA30CC}"/>
              </a:ext>
            </a:extLst>
          </p:cNvPr>
          <p:cNvPicPr>
            <a:picLocks noChangeAspect="1"/>
          </p:cNvPicPr>
          <p:nvPr/>
        </p:nvPicPr>
        <p:blipFill>
          <a:blip r:embed="rId3"/>
          <a:stretch>
            <a:fillRect/>
          </a:stretch>
        </p:blipFill>
        <p:spPr>
          <a:xfrm>
            <a:off x="6169812" y="1227187"/>
            <a:ext cx="2511636" cy="1431212"/>
          </a:xfrm>
          <a:prstGeom prst="rect">
            <a:avLst/>
          </a:prstGeom>
        </p:spPr>
      </p:pic>
      <p:pic>
        <p:nvPicPr>
          <p:cNvPr id="5" name="Picture 4">
            <a:extLst>
              <a:ext uri="{FF2B5EF4-FFF2-40B4-BE49-F238E27FC236}">
                <a16:creationId xmlns:a16="http://schemas.microsoft.com/office/drawing/2014/main" id="{965308DB-4843-4416-B0EA-0A352F2FDD5F}"/>
              </a:ext>
            </a:extLst>
          </p:cNvPr>
          <p:cNvPicPr>
            <a:picLocks noChangeAspect="1"/>
          </p:cNvPicPr>
          <p:nvPr/>
        </p:nvPicPr>
        <p:blipFill>
          <a:blip r:embed="rId4"/>
          <a:stretch>
            <a:fillRect/>
          </a:stretch>
        </p:blipFill>
        <p:spPr>
          <a:xfrm>
            <a:off x="4043219" y="1227187"/>
            <a:ext cx="2116348" cy="1588665"/>
          </a:xfrm>
          <a:prstGeom prst="rect">
            <a:avLst/>
          </a:prstGeom>
        </p:spPr>
      </p:pic>
      <p:pic>
        <p:nvPicPr>
          <p:cNvPr id="7" name="Picture 6">
            <a:extLst>
              <a:ext uri="{FF2B5EF4-FFF2-40B4-BE49-F238E27FC236}">
                <a16:creationId xmlns:a16="http://schemas.microsoft.com/office/drawing/2014/main" id="{9CE269F3-61B0-4ACF-85F1-CDC8D11A888B}"/>
              </a:ext>
            </a:extLst>
          </p:cNvPr>
          <p:cNvPicPr>
            <a:picLocks noChangeAspect="1"/>
          </p:cNvPicPr>
          <p:nvPr/>
        </p:nvPicPr>
        <p:blipFill>
          <a:blip r:embed="rId5"/>
          <a:stretch>
            <a:fillRect/>
          </a:stretch>
        </p:blipFill>
        <p:spPr>
          <a:xfrm>
            <a:off x="6311487" y="4703469"/>
            <a:ext cx="2832513" cy="2317511"/>
          </a:xfrm>
          <a:prstGeom prst="rect">
            <a:avLst/>
          </a:prstGeom>
        </p:spPr>
      </p:pic>
      <p:sp>
        <p:nvSpPr>
          <p:cNvPr id="8" name="Content Placeholder 2">
            <a:extLst>
              <a:ext uri="{FF2B5EF4-FFF2-40B4-BE49-F238E27FC236}">
                <a16:creationId xmlns:a16="http://schemas.microsoft.com/office/drawing/2014/main" id="{509D778E-0FB0-4661-A63B-7F0462A86479}"/>
              </a:ext>
            </a:extLst>
          </p:cNvPr>
          <p:cNvSpPr txBox="1">
            <a:spLocks/>
          </p:cNvSpPr>
          <p:nvPr/>
        </p:nvSpPr>
        <p:spPr>
          <a:xfrm>
            <a:off x="281354" y="3749802"/>
            <a:ext cx="4640771" cy="239286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buFont typeface="Arial" panose="020B0604020202020204" pitchFamily="34" charset="0"/>
              <a:buChar char="•"/>
            </a:pPr>
            <a:r>
              <a:rPr lang="en-US" sz="1500" dirty="0">
                <a:solidFill>
                  <a:schemeClr val="bg1"/>
                </a:solidFill>
              </a:rPr>
              <a:t>48</a:t>
            </a:r>
            <a:r>
              <a:rPr lang="en-US" sz="1500" baseline="30000" dirty="0">
                <a:solidFill>
                  <a:schemeClr val="bg1"/>
                </a:solidFill>
              </a:rPr>
              <a:t>th</a:t>
            </a:r>
            <a:r>
              <a:rPr lang="en-US" sz="1500" dirty="0">
                <a:solidFill>
                  <a:schemeClr val="bg1"/>
                </a:solidFill>
              </a:rPr>
              <a:t> in median HHI rankings </a:t>
            </a:r>
          </a:p>
          <a:p>
            <a:pPr marL="257175" indent="-257175" algn="l">
              <a:buFont typeface="Arial" panose="020B0604020202020204" pitchFamily="34" charset="0"/>
              <a:buChar char="•"/>
            </a:pPr>
            <a:r>
              <a:rPr lang="en-US" sz="1500" dirty="0">
                <a:solidFill>
                  <a:schemeClr val="bg1"/>
                </a:solidFill>
              </a:rPr>
              <a:t>49</a:t>
            </a:r>
            <a:r>
              <a:rPr lang="en-US" sz="1500" baseline="30000" dirty="0">
                <a:solidFill>
                  <a:schemeClr val="bg1"/>
                </a:solidFill>
              </a:rPr>
              <a:t>th</a:t>
            </a:r>
            <a:r>
              <a:rPr lang="en-US" sz="1500" dirty="0">
                <a:solidFill>
                  <a:schemeClr val="bg1"/>
                </a:solidFill>
              </a:rPr>
              <a:t> in PCY rankings </a:t>
            </a:r>
          </a:p>
          <a:p>
            <a:pPr marL="257175" indent="-257175" algn="l">
              <a:buFont typeface="Arial" panose="020B0604020202020204" pitchFamily="34" charset="0"/>
              <a:buChar char="•"/>
            </a:pPr>
            <a:r>
              <a:rPr lang="en-US" sz="1500" dirty="0">
                <a:solidFill>
                  <a:schemeClr val="bg1"/>
                </a:solidFill>
              </a:rPr>
              <a:t>43</a:t>
            </a:r>
            <a:r>
              <a:rPr lang="en-US" sz="1500" baseline="30000" dirty="0">
                <a:solidFill>
                  <a:schemeClr val="bg1"/>
                </a:solidFill>
              </a:rPr>
              <a:t>rd</a:t>
            </a:r>
            <a:r>
              <a:rPr lang="en-US" sz="1500" dirty="0">
                <a:solidFill>
                  <a:schemeClr val="bg1"/>
                </a:solidFill>
              </a:rPr>
              <a:t> in HH poverty </a:t>
            </a:r>
          </a:p>
          <a:p>
            <a:pPr marL="257175" indent="-257175" algn="l">
              <a:buFont typeface="Arial" panose="020B0604020202020204" pitchFamily="34" charset="0"/>
              <a:buChar char="•"/>
            </a:pPr>
            <a:r>
              <a:rPr lang="en-US" sz="1500" dirty="0">
                <a:solidFill>
                  <a:schemeClr val="bg1"/>
                </a:solidFill>
              </a:rPr>
              <a:t>50</a:t>
            </a:r>
            <a:r>
              <a:rPr lang="en-US" sz="1500" baseline="30000" dirty="0">
                <a:solidFill>
                  <a:schemeClr val="bg1"/>
                </a:solidFill>
              </a:rPr>
              <a:t>th</a:t>
            </a:r>
            <a:r>
              <a:rPr lang="en-US" sz="1500" dirty="0">
                <a:solidFill>
                  <a:schemeClr val="bg1"/>
                </a:solidFill>
              </a:rPr>
              <a:t> in education attainment (bachelors degree +)</a:t>
            </a:r>
          </a:p>
          <a:p>
            <a:pPr marL="257175" indent="-257175" algn="l">
              <a:buFont typeface="Arial" panose="020B0604020202020204" pitchFamily="34" charset="0"/>
              <a:buChar char="•"/>
            </a:pPr>
            <a:r>
              <a:rPr lang="en-US" sz="1500" dirty="0">
                <a:solidFill>
                  <a:schemeClr val="bg1"/>
                </a:solidFill>
              </a:rPr>
              <a:t>45</a:t>
            </a:r>
            <a:r>
              <a:rPr lang="en-US" sz="1500" baseline="30000" dirty="0">
                <a:solidFill>
                  <a:schemeClr val="bg1"/>
                </a:solidFill>
              </a:rPr>
              <a:t>th</a:t>
            </a:r>
            <a:r>
              <a:rPr lang="en-US" sz="1500" dirty="0">
                <a:solidFill>
                  <a:schemeClr val="bg1"/>
                </a:solidFill>
              </a:rPr>
              <a:t> share of new entrepreneurs </a:t>
            </a:r>
          </a:p>
          <a:p>
            <a:pPr marL="257175" indent="-257175" algn="l">
              <a:buFont typeface="Arial" panose="020B0604020202020204" pitchFamily="34" charset="0"/>
              <a:buChar char="•"/>
            </a:pPr>
            <a:r>
              <a:rPr lang="en-US" sz="1500" dirty="0">
                <a:solidFill>
                  <a:schemeClr val="bg1"/>
                </a:solidFill>
              </a:rPr>
              <a:t>50</a:t>
            </a:r>
            <a:r>
              <a:rPr lang="en-US" sz="1500" baseline="30000" dirty="0">
                <a:solidFill>
                  <a:schemeClr val="bg1"/>
                </a:solidFill>
              </a:rPr>
              <a:t>th</a:t>
            </a:r>
            <a:r>
              <a:rPr lang="en-US" sz="1500" dirty="0">
                <a:solidFill>
                  <a:schemeClr val="bg1"/>
                </a:solidFill>
              </a:rPr>
              <a:t> new business startup density</a:t>
            </a:r>
          </a:p>
          <a:p>
            <a:pPr marL="257175" indent="-257175" algn="l">
              <a:buFont typeface="Arial" panose="020B0604020202020204" pitchFamily="34" charset="0"/>
              <a:buChar char="•"/>
            </a:pPr>
            <a:r>
              <a:rPr lang="en-US" sz="1500" dirty="0">
                <a:solidFill>
                  <a:schemeClr val="bg1"/>
                </a:solidFill>
              </a:rPr>
              <a:t>Losing pop. faster than any other state</a:t>
            </a:r>
          </a:p>
        </p:txBody>
      </p:sp>
      <p:pic>
        <p:nvPicPr>
          <p:cNvPr id="9" name="Picture 8">
            <a:extLst>
              <a:ext uri="{FF2B5EF4-FFF2-40B4-BE49-F238E27FC236}">
                <a16:creationId xmlns:a16="http://schemas.microsoft.com/office/drawing/2014/main" id="{2AF04109-E969-4B61-88B8-8712F2C8FDB6}"/>
              </a:ext>
            </a:extLst>
          </p:cNvPr>
          <p:cNvPicPr>
            <a:picLocks noChangeAspect="1"/>
          </p:cNvPicPr>
          <p:nvPr/>
        </p:nvPicPr>
        <p:blipFill>
          <a:blip r:embed="rId6"/>
          <a:stretch>
            <a:fillRect/>
          </a:stretch>
        </p:blipFill>
        <p:spPr>
          <a:xfrm>
            <a:off x="377952" y="1167436"/>
            <a:ext cx="3665267" cy="2113595"/>
          </a:xfrm>
          <a:prstGeom prst="rect">
            <a:avLst/>
          </a:prstGeom>
        </p:spPr>
      </p:pic>
      <p:pic>
        <p:nvPicPr>
          <p:cNvPr id="6" name="Picture 5">
            <a:extLst>
              <a:ext uri="{FF2B5EF4-FFF2-40B4-BE49-F238E27FC236}">
                <a16:creationId xmlns:a16="http://schemas.microsoft.com/office/drawing/2014/main" id="{F1156DE1-5A48-49CD-8902-1D394002FB68}"/>
              </a:ext>
            </a:extLst>
          </p:cNvPr>
          <p:cNvPicPr>
            <a:picLocks noChangeAspect="1"/>
          </p:cNvPicPr>
          <p:nvPr/>
        </p:nvPicPr>
        <p:blipFill rotWithShape="1">
          <a:blip r:embed="rId7"/>
          <a:srcRect l="1644"/>
          <a:stretch/>
        </p:blipFill>
        <p:spPr>
          <a:xfrm>
            <a:off x="3532764" y="2666386"/>
            <a:ext cx="3892866" cy="2037083"/>
          </a:xfrm>
          <a:prstGeom prst="rect">
            <a:avLst/>
          </a:prstGeom>
        </p:spPr>
      </p:pic>
      <p:sp>
        <p:nvSpPr>
          <p:cNvPr id="11" name="Title 1">
            <a:extLst>
              <a:ext uri="{FF2B5EF4-FFF2-40B4-BE49-F238E27FC236}">
                <a16:creationId xmlns:a16="http://schemas.microsoft.com/office/drawing/2014/main" id="{1E7E25C7-4267-4DEA-A41D-925548D2620D}"/>
              </a:ext>
            </a:extLst>
          </p:cNvPr>
          <p:cNvSpPr>
            <a:spLocks noGrp="1"/>
          </p:cNvSpPr>
          <p:nvPr>
            <p:ph type="title"/>
          </p:nvPr>
        </p:nvSpPr>
        <p:spPr>
          <a:xfrm>
            <a:off x="612648" y="228600"/>
            <a:ext cx="8153400" cy="990600"/>
          </a:xfrm>
        </p:spPr>
        <p:txBody>
          <a:bodyPr>
            <a:normAutofit/>
          </a:bodyPr>
          <a:lstStyle/>
          <a:p>
            <a:r>
              <a:rPr lang="en-US" dirty="0"/>
              <a:t>A Needs Driven Dead End</a:t>
            </a:r>
          </a:p>
        </p:txBody>
      </p:sp>
      <p:sp>
        <p:nvSpPr>
          <p:cNvPr id="10" name="Subtitle 2">
            <a:extLst>
              <a:ext uri="{FF2B5EF4-FFF2-40B4-BE49-F238E27FC236}">
                <a16:creationId xmlns:a16="http://schemas.microsoft.com/office/drawing/2014/main" id="{E2F1EC28-5CF3-4A75-B0D3-BB22D2198027}"/>
              </a:ext>
            </a:extLst>
          </p:cNvPr>
          <p:cNvSpPr txBox="1">
            <a:spLocks/>
          </p:cNvSpPr>
          <p:nvPr/>
        </p:nvSpPr>
        <p:spPr>
          <a:xfrm>
            <a:off x="2832514" y="6040576"/>
            <a:ext cx="3892867" cy="817424"/>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200" dirty="0"/>
              <a:t>Extension Assistant Professor Daniel Eades &amp; Extension Professor Michael Dougherty</a:t>
            </a:r>
          </a:p>
          <a:p>
            <a:r>
              <a:rPr lang="en-US" sz="1200" dirty="0"/>
              <a:t>Adapted from Stout, Eades, and Aurednik, 2018</a:t>
            </a:r>
          </a:p>
        </p:txBody>
      </p:sp>
    </p:spTree>
    <p:extLst>
      <p:ext uri="{BB962C8B-B14F-4D97-AF65-F5344CB8AC3E}">
        <p14:creationId xmlns:p14="http://schemas.microsoft.com/office/powerpoint/2010/main" val="2504141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0" y="0"/>
            <a:ext cx="8540761" cy="1325563"/>
          </a:xfrm>
        </p:spPr>
        <p:txBody>
          <a:bodyPr>
            <a:normAutofit/>
          </a:bodyPr>
          <a:lstStyle/>
          <a:p>
            <a:r>
              <a:rPr lang="en-US" dirty="0"/>
              <a:t>Complex Community Problems</a:t>
            </a:r>
          </a:p>
        </p:txBody>
      </p:sp>
      <p:sp>
        <p:nvSpPr>
          <p:cNvPr id="3" name="Content Placeholder 2"/>
          <p:cNvSpPr>
            <a:spLocks noGrp="1"/>
          </p:cNvSpPr>
          <p:nvPr>
            <p:ph sz="quarter" idx="1"/>
          </p:nvPr>
        </p:nvSpPr>
        <p:spPr>
          <a:xfrm>
            <a:off x="428406" y="1284150"/>
            <a:ext cx="8439848" cy="4800600"/>
          </a:xfrm>
        </p:spPr>
        <p:txBody>
          <a:bodyPr/>
          <a:lstStyle/>
          <a:p>
            <a:r>
              <a:rPr lang="en-US" dirty="0">
                <a:solidFill>
                  <a:schemeClr val="bg1"/>
                </a:solidFill>
              </a:rPr>
              <a:t>Communities (especially in rural areas) are experiencing significant social, economic, and environmental challenges</a:t>
            </a:r>
          </a:p>
          <a:p>
            <a:r>
              <a:rPr lang="en-US" dirty="0">
                <a:solidFill>
                  <a:schemeClr val="bg1"/>
                </a:solidFill>
              </a:rPr>
              <a:t>To address all factors of quality of life that foster human flourishing and thriving communities, a </a:t>
            </a:r>
            <a:r>
              <a:rPr lang="en-US" b="1" dirty="0">
                <a:solidFill>
                  <a:schemeClr val="accent4"/>
                </a:solidFill>
              </a:rPr>
              <a:t>transdisciplinary approach </a:t>
            </a:r>
            <a:r>
              <a:rPr lang="en-US" dirty="0">
                <a:solidFill>
                  <a:schemeClr val="bg1"/>
                </a:solidFill>
              </a:rPr>
              <a:t>is needed</a:t>
            </a:r>
          </a:p>
          <a:p>
            <a:r>
              <a:rPr lang="en-US" dirty="0">
                <a:solidFill>
                  <a:schemeClr val="bg1"/>
                </a:solidFill>
              </a:rPr>
              <a:t>To enable translation and shared metrics across disciplines, </a:t>
            </a:r>
            <a:r>
              <a:rPr lang="en-US" b="1" dirty="0">
                <a:solidFill>
                  <a:schemeClr val="bg1"/>
                </a:solidFill>
              </a:rPr>
              <a:t>a </a:t>
            </a:r>
            <a:r>
              <a:rPr lang="en-US" b="1" dirty="0">
                <a:solidFill>
                  <a:schemeClr val="accent4"/>
                </a:solidFill>
              </a:rPr>
              <a:t>common framework </a:t>
            </a:r>
            <a:r>
              <a:rPr lang="en-US" dirty="0">
                <a:solidFill>
                  <a:schemeClr val="bg1"/>
                </a:solidFill>
              </a:rPr>
              <a:t>is necessary</a:t>
            </a:r>
          </a:p>
          <a:p>
            <a:pPr marL="0" indent="0">
              <a:buNone/>
            </a:pPr>
            <a:endParaRPr lang="en-US" dirty="0">
              <a:solidFill>
                <a:schemeClr val="bg1"/>
              </a:solidFill>
            </a:endParaRPr>
          </a:p>
          <a:p>
            <a:endParaRPr lang="en-US" dirty="0">
              <a:solidFill>
                <a:schemeClr val="bg1"/>
              </a:solidFill>
            </a:endParaRPr>
          </a:p>
        </p:txBody>
      </p:sp>
      <p:sp>
        <p:nvSpPr>
          <p:cNvPr id="5" name="Subtitle 2">
            <a:extLst>
              <a:ext uri="{FF2B5EF4-FFF2-40B4-BE49-F238E27FC236}">
                <a16:creationId xmlns:a16="http://schemas.microsoft.com/office/drawing/2014/main" id="{1F2FBAD6-17AC-4C9B-87BC-DF53E700477C}"/>
              </a:ext>
            </a:extLst>
          </p:cNvPr>
          <p:cNvSpPr txBox="1">
            <a:spLocks/>
          </p:cNvSpPr>
          <p:nvPr/>
        </p:nvSpPr>
        <p:spPr>
          <a:xfrm>
            <a:off x="4005370" y="5807074"/>
            <a:ext cx="4906618"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500" dirty="0"/>
              <a:t>Daniel Eades, Extension Assistant Professor Eades &amp; Michael Dougherty, Extension Professor </a:t>
            </a:r>
          </a:p>
          <a:p>
            <a:r>
              <a:rPr lang="en-US" sz="1500" dirty="0"/>
              <a:t>Adapted from Stout, Eades, and Aurednik, 2018</a:t>
            </a:r>
          </a:p>
        </p:txBody>
      </p:sp>
    </p:spTree>
    <p:extLst>
      <p:ext uri="{BB962C8B-B14F-4D97-AF65-F5344CB8AC3E}">
        <p14:creationId xmlns:p14="http://schemas.microsoft.com/office/powerpoint/2010/main" val="41938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1B77A-71C4-4541-8383-82FEA83DB290}"/>
              </a:ext>
            </a:extLst>
          </p:cNvPr>
          <p:cNvSpPr>
            <a:spLocks noGrp="1"/>
          </p:cNvSpPr>
          <p:nvPr>
            <p:ph type="title"/>
          </p:nvPr>
        </p:nvSpPr>
        <p:spPr>
          <a:xfrm>
            <a:off x="477078" y="365126"/>
            <a:ext cx="8415131" cy="1325563"/>
          </a:xfrm>
        </p:spPr>
        <p:txBody>
          <a:bodyPr/>
          <a:lstStyle/>
          <a:p>
            <a:r>
              <a:rPr lang="en-US" dirty="0"/>
              <a:t>What is Community Resilience</a:t>
            </a:r>
          </a:p>
        </p:txBody>
      </p:sp>
      <p:sp>
        <p:nvSpPr>
          <p:cNvPr id="3" name="Content Placeholder 2">
            <a:extLst>
              <a:ext uri="{FF2B5EF4-FFF2-40B4-BE49-F238E27FC236}">
                <a16:creationId xmlns:a16="http://schemas.microsoft.com/office/drawing/2014/main" id="{C4123223-44E1-463F-B2FA-67A40624F8B8}"/>
              </a:ext>
            </a:extLst>
          </p:cNvPr>
          <p:cNvSpPr>
            <a:spLocks noGrp="1"/>
          </p:cNvSpPr>
          <p:nvPr>
            <p:ph idx="1"/>
          </p:nvPr>
        </p:nvSpPr>
        <p:spPr>
          <a:xfrm>
            <a:off x="611213" y="1513268"/>
            <a:ext cx="8146860" cy="4486275"/>
          </a:xfrm>
        </p:spPr>
        <p:txBody>
          <a:bodyPr>
            <a:normAutofit fontScale="92500"/>
          </a:bodyPr>
          <a:lstStyle/>
          <a:p>
            <a:r>
              <a:rPr lang="en-US" dirty="0">
                <a:solidFill>
                  <a:schemeClr val="bg1"/>
                </a:solidFill>
              </a:rPr>
              <a:t>Community resilience is a measure of the sustained ability of a community to utilize available resources to respond to, withstand, and recover from adverse situations. </a:t>
            </a:r>
          </a:p>
          <a:p>
            <a:endParaRPr lang="en-US" dirty="0">
              <a:solidFill>
                <a:schemeClr val="bg1"/>
              </a:solidFill>
            </a:endParaRPr>
          </a:p>
          <a:p>
            <a:r>
              <a:rPr lang="en-US" dirty="0">
                <a:solidFill>
                  <a:schemeClr val="bg1"/>
                </a:solidFill>
              </a:rPr>
              <a:t>And it should be grounded in resilience science, which tells us how complex systems—like human communities—can adapt and persist through changing circumstances.</a:t>
            </a:r>
          </a:p>
          <a:p>
            <a:endParaRPr lang="en-US" dirty="0">
              <a:solidFill>
                <a:schemeClr val="bg1"/>
              </a:solidFill>
            </a:endParaRPr>
          </a:p>
        </p:txBody>
      </p:sp>
      <p:sp>
        <p:nvSpPr>
          <p:cNvPr id="4" name="Footer Placeholder 3">
            <a:extLst>
              <a:ext uri="{FF2B5EF4-FFF2-40B4-BE49-F238E27FC236}">
                <a16:creationId xmlns:a16="http://schemas.microsoft.com/office/drawing/2014/main" id="{86FD3F08-85B9-46FE-AE43-646B6FE968C1}"/>
              </a:ext>
            </a:extLst>
          </p:cNvPr>
          <p:cNvSpPr>
            <a:spLocks noGrp="1"/>
          </p:cNvSpPr>
          <p:nvPr>
            <p:ph type="ftr" sz="quarter" idx="11"/>
          </p:nvPr>
        </p:nvSpPr>
        <p:spPr/>
        <p:txBody>
          <a:bodyPr/>
          <a:lstStyle/>
          <a:p>
            <a:pPr algn="r"/>
            <a:r>
              <a:rPr lang="en-US"/>
              <a:t>   </a:t>
            </a:r>
          </a:p>
        </p:txBody>
      </p:sp>
    </p:spTree>
    <p:extLst>
      <p:ext uri="{BB962C8B-B14F-4D97-AF65-F5344CB8AC3E}">
        <p14:creationId xmlns:p14="http://schemas.microsoft.com/office/powerpoint/2010/main" val="225859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BD15-CAB5-4E84-8581-B0A13E9999D2}"/>
              </a:ext>
            </a:extLst>
          </p:cNvPr>
          <p:cNvSpPr>
            <a:spLocks noGrp="1"/>
          </p:cNvSpPr>
          <p:nvPr>
            <p:ph type="title"/>
          </p:nvPr>
        </p:nvSpPr>
        <p:spPr/>
        <p:txBody>
          <a:bodyPr/>
          <a:lstStyle/>
          <a:p>
            <a:r>
              <a:rPr lang="en-US" dirty="0"/>
              <a:t>The Capital(s) of Resilience</a:t>
            </a:r>
          </a:p>
        </p:txBody>
      </p:sp>
      <p:sp>
        <p:nvSpPr>
          <p:cNvPr id="3" name="Content Placeholder 2">
            <a:extLst>
              <a:ext uri="{FF2B5EF4-FFF2-40B4-BE49-F238E27FC236}">
                <a16:creationId xmlns:a16="http://schemas.microsoft.com/office/drawing/2014/main" id="{3FB7F7EE-B83D-4997-8E84-C03053939893}"/>
              </a:ext>
            </a:extLst>
          </p:cNvPr>
          <p:cNvSpPr>
            <a:spLocks noGrp="1"/>
          </p:cNvSpPr>
          <p:nvPr>
            <p:ph idx="1"/>
          </p:nvPr>
        </p:nvSpPr>
        <p:spPr>
          <a:xfrm>
            <a:off x="4202017" y="549514"/>
            <a:ext cx="4598443" cy="3962333"/>
          </a:xfrm>
        </p:spPr>
        <p:txBody>
          <a:bodyPr>
            <a:normAutofit fontScale="92500" lnSpcReduction="10000"/>
          </a:bodyPr>
          <a:lstStyle/>
          <a:p>
            <a:endParaRPr lang="en-US" dirty="0">
              <a:solidFill>
                <a:schemeClr val="bg1"/>
              </a:solidFill>
            </a:endParaRPr>
          </a:p>
          <a:p>
            <a:endParaRPr lang="en-US" dirty="0">
              <a:solidFill>
                <a:schemeClr val="bg1"/>
              </a:solidFill>
            </a:endParaRPr>
          </a:p>
          <a:p>
            <a:pPr marL="0" indent="0">
              <a:buNone/>
            </a:pPr>
            <a:r>
              <a:rPr lang="en-US" dirty="0">
                <a:solidFill>
                  <a:schemeClr val="bg1"/>
                </a:solidFill>
              </a:rPr>
              <a:t>Community resilience is a measure of the sustained ability of a community to utilize available resources to respond to, withstand, and recover from adverse situations. </a:t>
            </a:r>
          </a:p>
          <a:p>
            <a:endParaRPr lang="en-US" dirty="0">
              <a:solidFill>
                <a:schemeClr val="bg1"/>
              </a:solidFill>
            </a:endParaRPr>
          </a:p>
        </p:txBody>
      </p:sp>
      <p:sp>
        <p:nvSpPr>
          <p:cNvPr id="4" name="Footer Placeholder 3">
            <a:extLst>
              <a:ext uri="{FF2B5EF4-FFF2-40B4-BE49-F238E27FC236}">
                <a16:creationId xmlns:a16="http://schemas.microsoft.com/office/drawing/2014/main" id="{E8544E5E-83E1-4B85-85BF-1A7D7F95D784}"/>
              </a:ext>
            </a:extLst>
          </p:cNvPr>
          <p:cNvSpPr>
            <a:spLocks noGrp="1"/>
          </p:cNvSpPr>
          <p:nvPr>
            <p:ph type="ftr" sz="quarter" idx="11"/>
          </p:nvPr>
        </p:nvSpPr>
        <p:spPr/>
        <p:txBody>
          <a:bodyPr/>
          <a:lstStyle/>
          <a:p>
            <a:pPr algn="r"/>
            <a:r>
              <a:rPr lang="en-US"/>
              <a:t>   </a:t>
            </a:r>
          </a:p>
        </p:txBody>
      </p:sp>
      <p:pic>
        <p:nvPicPr>
          <p:cNvPr id="10" name="Picture 9" descr="A close up of a newspaper&#10;&#10;Description automatically generated">
            <a:extLst>
              <a:ext uri="{FF2B5EF4-FFF2-40B4-BE49-F238E27FC236}">
                <a16:creationId xmlns:a16="http://schemas.microsoft.com/office/drawing/2014/main" id="{E1B21168-6EA9-4BEF-89E0-81668916F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828" y="1450267"/>
            <a:ext cx="2812079" cy="4593112"/>
          </a:xfrm>
          <a:prstGeom prst="rect">
            <a:avLst/>
          </a:prstGeom>
        </p:spPr>
      </p:pic>
      <p:sp>
        <p:nvSpPr>
          <p:cNvPr id="11" name="Content Placeholder 2">
            <a:extLst>
              <a:ext uri="{FF2B5EF4-FFF2-40B4-BE49-F238E27FC236}">
                <a16:creationId xmlns:a16="http://schemas.microsoft.com/office/drawing/2014/main" id="{BFBBAB73-5790-4BE8-BEB0-6C3EA207D6FB}"/>
              </a:ext>
            </a:extLst>
          </p:cNvPr>
          <p:cNvSpPr txBox="1">
            <a:spLocks/>
          </p:cNvSpPr>
          <p:nvPr/>
        </p:nvSpPr>
        <p:spPr>
          <a:xfrm>
            <a:off x="4202017" y="4419178"/>
            <a:ext cx="4598443" cy="324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EAAA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bg1"/>
                </a:solidFill>
              </a:rPr>
              <a:t>In order to be strong and resilient, communities have to develop their community capitals.</a:t>
            </a:r>
          </a:p>
        </p:txBody>
      </p:sp>
    </p:spTree>
    <p:extLst>
      <p:ext uri="{BB962C8B-B14F-4D97-AF65-F5344CB8AC3E}">
        <p14:creationId xmlns:p14="http://schemas.microsoft.com/office/powerpoint/2010/main" val="24000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0C55-3F3E-4AE7-BE98-A46B273899A1}"/>
              </a:ext>
            </a:extLst>
          </p:cNvPr>
          <p:cNvSpPr>
            <a:spLocks noGrp="1"/>
          </p:cNvSpPr>
          <p:nvPr>
            <p:ph type="title"/>
          </p:nvPr>
        </p:nvSpPr>
        <p:spPr>
          <a:xfrm>
            <a:off x="628650" y="111056"/>
            <a:ext cx="7886700" cy="1325563"/>
          </a:xfrm>
        </p:spPr>
        <p:txBody>
          <a:bodyPr/>
          <a:lstStyle/>
          <a:p>
            <a:r>
              <a:rPr lang="en-US" dirty="0"/>
              <a:t>Community Capitals</a:t>
            </a:r>
          </a:p>
        </p:txBody>
      </p:sp>
      <p:sp>
        <p:nvSpPr>
          <p:cNvPr id="4" name="Footer Placeholder 3">
            <a:extLst>
              <a:ext uri="{FF2B5EF4-FFF2-40B4-BE49-F238E27FC236}">
                <a16:creationId xmlns:a16="http://schemas.microsoft.com/office/drawing/2014/main" id="{F0483A85-EECF-4944-899A-C1AA4992A02F}"/>
              </a:ext>
            </a:extLst>
          </p:cNvPr>
          <p:cNvSpPr>
            <a:spLocks noGrp="1"/>
          </p:cNvSpPr>
          <p:nvPr>
            <p:ph type="ftr" sz="quarter" idx="11"/>
          </p:nvPr>
        </p:nvSpPr>
        <p:spPr/>
        <p:txBody>
          <a:bodyPr/>
          <a:lstStyle/>
          <a:p>
            <a:pPr algn="r"/>
            <a:r>
              <a:rPr lang="en-US"/>
              <a:t>   </a:t>
            </a:r>
          </a:p>
        </p:txBody>
      </p:sp>
      <p:sp>
        <p:nvSpPr>
          <p:cNvPr id="8" name="Content Placeholder 7">
            <a:extLst>
              <a:ext uri="{FF2B5EF4-FFF2-40B4-BE49-F238E27FC236}">
                <a16:creationId xmlns:a16="http://schemas.microsoft.com/office/drawing/2014/main" id="{9615639B-7B82-4465-ADF8-8E8A72B02771}"/>
              </a:ext>
            </a:extLst>
          </p:cNvPr>
          <p:cNvSpPr>
            <a:spLocks noGrp="1"/>
          </p:cNvSpPr>
          <p:nvPr>
            <p:ph idx="1"/>
          </p:nvPr>
        </p:nvSpPr>
        <p:spPr>
          <a:xfrm>
            <a:off x="628650" y="1447833"/>
            <a:ext cx="7886700" cy="3962333"/>
          </a:xfrm>
        </p:spPr>
        <p:txBody>
          <a:bodyPr>
            <a:normAutofit fontScale="92500" lnSpcReduction="10000"/>
          </a:bodyPr>
          <a:lstStyle/>
          <a:p>
            <a:pPr marL="0" indent="0">
              <a:buNone/>
            </a:pPr>
            <a:r>
              <a:rPr lang="en-US" dirty="0">
                <a:solidFill>
                  <a:schemeClr val="bg1"/>
                </a:solidFill>
              </a:rPr>
              <a:t>The eight community capitals are:</a:t>
            </a:r>
          </a:p>
          <a:p>
            <a:pPr lvl="1"/>
            <a:r>
              <a:rPr lang="en-US" dirty="0">
                <a:solidFill>
                  <a:schemeClr val="bg1"/>
                </a:solidFill>
              </a:rPr>
              <a:t>Cultural</a:t>
            </a:r>
          </a:p>
          <a:p>
            <a:pPr lvl="1"/>
            <a:r>
              <a:rPr lang="en-US" dirty="0">
                <a:solidFill>
                  <a:schemeClr val="bg1"/>
                </a:solidFill>
              </a:rPr>
              <a:t>Human</a:t>
            </a:r>
          </a:p>
          <a:p>
            <a:pPr lvl="1"/>
            <a:r>
              <a:rPr lang="en-US" dirty="0">
                <a:solidFill>
                  <a:schemeClr val="bg1"/>
                </a:solidFill>
              </a:rPr>
              <a:t>Social</a:t>
            </a:r>
          </a:p>
          <a:p>
            <a:pPr lvl="1"/>
            <a:r>
              <a:rPr lang="en-US" dirty="0">
                <a:solidFill>
                  <a:schemeClr val="bg1"/>
                </a:solidFill>
              </a:rPr>
              <a:t>Organizational</a:t>
            </a:r>
          </a:p>
          <a:p>
            <a:pPr lvl="1"/>
            <a:r>
              <a:rPr lang="en-US" dirty="0">
                <a:solidFill>
                  <a:schemeClr val="bg1"/>
                </a:solidFill>
              </a:rPr>
              <a:t>Political</a:t>
            </a:r>
          </a:p>
          <a:p>
            <a:pPr lvl="1"/>
            <a:r>
              <a:rPr lang="en-US" dirty="0">
                <a:solidFill>
                  <a:schemeClr val="bg1"/>
                </a:solidFill>
              </a:rPr>
              <a:t>Financial</a:t>
            </a:r>
          </a:p>
          <a:p>
            <a:pPr lvl="1"/>
            <a:r>
              <a:rPr lang="en-US" dirty="0">
                <a:solidFill>
                  <a:schemeClr val="bg1"/>
                </a:solidFill>
              </a:rPr>
              <a:t>Natural</a:t>
            </a:r>
          </a:p>
          <a:p>
            <a:pPr lvl="1"/>
            <a:r>
              <a:rPr lang="en-US" dirty="0">
                <a:solidFill>
                  <a:schemeClr val="bg1"/>
                </a:solidFill>
              </a:rPr>
              <a:t>Built</a:t>
            </a:r>
          </a:p>
          <a:p>
            <a:pPr marL="457200" lvl="1" indent="0">
              <a:buNone/>
            </a:pPr>
            <a:endParaRPr lang="en-US" dirty="0">
              <a:solidFill>
                <a:schemeClr val="bg1"/>
              </a:solidFill>
            </a:endParaRPr>
          </a:p>
        </p:txBody>
      </p:sp>
      <p:sp>
        <p:nvSpPr>
          <p:cNvPr id="9" name="Rectangle 8">
            <a:extLst>
              <a:ext uri="{FF2B5EF4-FFF2-40B4-BE49-F238E27FC236}">
                <a16:creationId xmlns:a16="http://schemas.microsoft.com/office/drawing/2014/main" id="{13361202-B826-4255-AF2A-641248884807}"/>
              </a:ext>
            </a:extLst>
          </p:cNvPr>
          <p:cNvSpPr/>
          <p:nvPr/>
        </p:nvSpPr>
        <p:spPr>
          <a:xfrm>
            <a:off x="2688610" y="5254974"/>
            <a:ext cx="6455390" cy="738664"/>
          </a:xfrm>
          <a:prstGeom prst="rect">
            <a:avLst/>
          </a:prstGeom>
        </p:spPr>
        <p:txBody>
          <a:bodyPr wrap="square">
            <a:spAutoFit/>
          </a:bodyPr>
          <a:lstStyle/>
          <a:p>
            <a:r>
              <a:rPr lang="en-US" sz="1400" dirty="0">
                <a:solidFill>
                  <a:schemeClr val="bg1"/>
                </a:solidFill>
              </a:rPr>
              <a:t>The Community capitals Framework was created by Cornelia and Jan Flora. See: Flora, C.B. and J.L. Flora. 2013. Rural Communities: Legacy and Change, 4th Edition. Boulder, CO: Westview Press</a:t>
            </a:r>
          </a:p>
        </p:txBody>
      </p:sp>
    </p:spTree>
    <p:extLst>
      <p:ext uri="{BB962C8B-B14F-4D97-AF65-F5344CB8AC3E}">
        <p14:creationId xmlns:p14="http://schemas.microsoft.com/office/powerpoint/2010/main" val="317786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1325563"/>
          </a:xfrm>
        </p:spPr>
        <p:txBody>
          <a:bodyPr>
            <a:normAutofit/>
          </a:bodyPr>
          <a:lstStyle/>
          <a:p>
            <a:pPr algn="ctr"/>
            <a:r>
              <a:rPr lang="en-US" sz="4200" dirty="0"/>
              <a:t>Social</a:t>
            </a:r>
            <a:br>
              <a:rPr lang="en-US" sz="4200" dirty="0"/>
            </a:br>
            <a:r>
              <a:rPr lang="en-US" sz="4200" dirty="0"/>
              <a:t>Capitals of Community Resilience</a:t>
            </a:r>
          </a:p>
        </p:txBody>
      </p:sp>
      <p:sp>
        <p:nvSpPr>
          <p:cNvPr id="3" name="Content Placeholder 2"/>
          <p:cNvSpPr>
            <a:spLocks noGrp="1"/>
          </p:cNvSpPr>
          <p:nvPr>
            <p:ph sz="quarter" idx="1"/>
          </p:nvPr>
        </p:nvSpPr>
        <p:spPr>
          <a:xfrm>
            <a:off x="612648" y="1524000"/>
            <a:ext cx="8302752" cy="4953000"/>
          </a:xfrm>
        </p:spPr>
        <p:txBody>
          <a:bodyPr>
            <a:normAutofit lnSpcReduction="10000"/>
          </a:bodyPr>
          <a:lstStyle/>
          <a:p>
            <a:r>
              <a:rPr lang="en-US" dirty="0"/>
              <a:t>Cultural Capital</a:t>
            </a:r>
          </a:p>
          <a:p>
            <a:pPr lvl="1"/>
            <a:r>
              <a:rPr lang="en-US" dirty="0"/>
              <a:t>History, traditions, belief systems, language, creativity, and outlooks that enable both a sense of identity and capacity for change</a:t>
            </a:r>
          </a:p>
          <a:p>
            <a:r>
              <a:rPr lang="en-US" dirty="0"/>
              <a:t>Human Capital</a:t>
            </a:r>
          </a:p>
          <a:p>
            <a:pPr lvl="1"/>
            <a:r>
              <a:rPr lang="en-US" dirty="0"/>
              <a:t>Health, skills, knowledge, abilities, and optimistic dispositions</a:t>
            </a:r>
          </a:p>
          <a:p>
            <a:r>
              <a:rPr lang="en-US" dirty="0"/>
              <a:t>Social Capital</a:t>
            </a:r>
          </a:p>
          <a:p>
            <a:pPr lvl="1"/>
            <a:r>
              <a:rPr lang="en-US" dirty="0"/>
              <a:t>Trusting, respectful, and caring relationships within groups and across difference</a:t>
            </a:r>
          </a:p>
        </p:txBody>
      </p:sp>
    </p:spTree>
    <p:extLst>
      <p:ext uri="{BB962C8B-B14F-4D97-AF65-F5344CB8AC3E}">
        <p14:creationId xmlns:p14="http://schemas.microsoft.com/office/powerpoint/2010/main" val="191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Solid Blu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 Branded Accessible WVU Extension Presentation" id="{C13FF4A8-7E00-48FF-8CAB-CB534BB64361}" vid="{57766FC8-6F69-4075-A605-8D66BBF7E54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 Branded Accessible WVU Extension Presentation" id="{C13FF4A8-7E00-48FF-8CAB-CB534BB64361}" vid="{3F8EA1D4-241C-473B-B129-CACD6A04D6A5}"/>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 Branded Accessible WVU Extension Presentation" id="{C13FF4A8-7E00-48FF-8CAB-CB534BB64361}" vid="{7C048A0F-0F53-403E-AA48-06A95D775F20}"/>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 Branded Accessible WVU Extension Presentation" id="{C13FF4A8-7E00-48FF-8CAB-CB534BB64361}" vid="{0AC78EC3-FB64-4431-A94F-23C1E689FF9B}"/>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e a Branded Accessible WVU Extension Presentation" id="{C13FF4A8-7E00-48FF-8CAB-CB534BB64361}" vid="{B90E8914-8349-4823-ABC0-F976711C91F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age_x0020_Orientation xmlns="11d1ec49-2b88-43ef-9746-d30a47236f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0BE0920ACCFE4EB836FCB9A314C961" ma:contentTypeVersion="9" ma:contentTypeDescription="Create a new document." ma:contentTypeScope="" ma:versionID="4842d852ee32c0865083396f30b2db30">
  <xsd:schema xmlns:xsd="http://www.w3.org/2001/XMLSchema" xmlns:xs="http://www.w3.org/2001/XMLSchema" xmlns:p="http://schemas.microsoft.com/office/2006/metadata/properties" xmlns:ns2="11d1ec49-2b88-43ef-9746-d30a47236f6f" xmlns:ns3="b3c3bc01-b87b-42b8-b9cb-cc35574b87d7" targetNamespace="http://schemas.microsoft.com/office/2006/metadata/properties" ma:root="true" ma:fieldsID="efbd75e118163355c3ac83c09952101f" ns2:_="" ns3:_="">
    <xsd:import namespace="11d1ec49-2b88-43ef-9746-d30a47236f6f"/>
    <xsd:import namespace="b3c3bc01-b87b-42b8-b9cb-cc35574b87d7"/>
    <xsd:element name="properties">
      <xsd:complexType>
        <xsd:sequence>
          <xsd:element name="documentManagement">
            <xsd:complexType>
              <xsd:all>
                <xsd:element ref="ns2:MediaServiceMetadata" minOccurs="0"/>
                <xsd:element ref="ns2:MediaServiceFastMetadata" minOccurs="0"/>
                <xsd:element ref="ns2:Image_x0020_Orientation"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1ec49-2b88-43ef-9746-d30a47236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Image_x0020_Orientation" ma:index="10" nillable="true" ma:displayName="Orientation" ma:description="The layout of the image." ma:format="Dropdown" ma:internalName="Image_x0020_Orientation">
      <xsd:simpleType>
        <xsd:restriction base="dms:Choice">
          <xsd:enumeration value="Landscape"/>
          <xsd:enumeration value="Portrait"/>
        </xsd:restriction>
      </xsd:simpleType>
    </xsd:element>
    <xsd:element name="MediaServiceAutoTags" ma:index="11" nillable="true" ma:displayName="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c3bc01-b87b-42b8-b9cb-cc35574b87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15BC78-7A65-408C-94CF-A40DAEAEEC2A}">
  <ds:schemaRefs>
    <ds:schemaRef ds:uri="http://purl.org/dc/elements/1.1/"/>
    <ds:schemaRef ds:uri="http://schemas.microsoft.com/office/2006/metadata/properties"/>
    <ds:schemaRef ds:uri="http://purl.org/dc/terms/"/>
    <ds:schemaRef ds:uri="http://schemas.openxmlformats.org/package/2006/metadata/core-properties"/>
    <ds:schemaRef ds:uri="b3c3bc01-b87b-42b8-b9cb-cc35574b87d7"/>
    <ds:schemaRef ds:uri="http://schemas.microsoft.com/office/2006/documentManagement/types"/>
    <ds:schemaRef ds:uri="11d1ec49-2b88-43ef-9746-d30a47236f6f"/>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6BB7869-D347-459A-A246-83D9BB982D11}">
  <ds:schemaRefs>
    <ds:schemaRef ds:uri="http://schemas.microsoft.com/sharepoint/v3/contenttype/forms"/>
  </ds:schemaRefs>
</ds:datastoreItem>
</file>

<file path=customXml/itemProps3.xml><?xml version="1.0" encoding="utf-8"?>
<ds:datastoreItem xmlns:ds="http://schemas.openxmlformats.org/officeDocument/2006/customXml" ds:itemID="{48CB5820-D031-4DFE-92D6-BCFC1BF06A24}">
  <ds:schemaRefs>
    <ds:schemaRef ds:uri="11d1ec49-2b88-43ef-9746-d30a47236f6f"/>
    <ds:schemaRef ds:uri="b3c3bc01-b87b-42b8-b9cb-cc35574b8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2018 WVU Extension Branded Theme</Template>
  <TotalTime>190</TotalTime>
  <Words>1500</Words>
  <Application>Microsoft Office PowerPoint</Application>
  <PresentationFormat>On-screen Show (4:3)</PresentationFormat>
  <Paragraphs>200</Paragraphs>
  <Slides>25</Slides>
  <Notes>13</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25</vt:i4>
      </vt:variant>
    </vt:vector>
  </HeadingPairs>
  <TitlesOfParts>
    <vt:vector size="33" baseType="lpstr">
      <vt:lpstr>Calibri</vt:lpstr>
      <vt:lpstr>Arial</vt:lpstr>
      <vt:lpstr>Wingdings</vt:lpstr>
      <vt:lpstr>1_Office Theme</vt:lpstr>
      <vt:lpstr>2_Office Theme</vt:lpstr>
      <vt:lpstr>3_Office Theme</vt:lpstr>
      <vt:lpstr>4_Office Theme</vt:lpstr>
      <vt:lpstr>5_Office Theme</vt:lpstr>
      <vt:lpstr>Down on Mainstreet:  The Capital of Community Resilience</vt:lpstr>
      <vt:lpstr>Mainstreet as a Metaphor</vt:lpstr>
      <vt:lpstr>PowerPoint Presentation</vt:lpstr>
      <vt:lpstr>A Needs Driven Dead End</vt:lpstr>
      <vt:lpstr>Complex Community Problems</vt:lpstr>
      <vt:lpstr>What is Community Resilience</vt:lpstr>
      <vt:lpstr>The Capital(s) of Resilience</vt:lpstr>
      <vt:lpstr>Community Capitals</vt:lpstr>
      <vt:lpstr>Social Capitals of Community Resilience</vt:lpstr>
      <vt:lpstr>PowerPoint Presentation</vt:lpstr>
      <vt:lpstr>PowerPoint Presentation</vt:lpstr>
      <vt:lpstr>WVUES and Community Capital</vt:lpstr>
      <vt:lpstr>Data Driven Capital</vt:lpstr>
      <vt:lpstr>Data Driven Capital What makes sense?</vt:lpstr>
      <vt:lpstr>Community Capitals</vt:lpstr>
      <vt:lpstr>Community Capitals Dynamics</vt:lpstr>
      <vt:lpstr>PowerPoint Presentation</vt:lpstr>
      <vt:lpstr>Community Capitals – Mon Forest</vt:lpstr>
      <vt:lpstr>PowerPoint Presentation</vt:lpstr>
      <vt:lpstr>PowerPoint Presentation</vt:lpstr>
      <vt:lpstr>WVUES and the Community Capitals of Resilience</vt:lpstr>
      <vt:lpstr>Community Capital Framework for Funding</vt:lpstr>
      <vt:lpstr>Main Street Economics and Community Resilience</vt:lpstr>
      <vt:lpstr>PowerPoint Presentation</vt:lpstr>
      <vt:lpstr>PowerPoint Presentation</vt:lpstr>
    </vt:vector>
  </TitlesOfParts>
  <Company>West Virginia University Extension Service</Company>
  <LinksUpToDate>false</LinksUpToDate>
  <SharedDoc>false</SharedDoc>
  <HyperlinkBase>https://extension.wvu.edu/</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Scarfo</dc:creator>
  <cp:keywords>WVU;Extension Service;Faculty;Staff;Volunteer;PowerPoint;Office;Presentation</cp:keywords>
  <cp:lastModifiedBy>Tony Michael</cp:lastModifiedBy>
  <cp:revision>20</cp:revision>
  <cp:lastPrinted>2019-10-07T15:10:10Z</cp:lastPrinted>
  <dcterms:created xsi:type="dcterms:W3CDTF">2018-11-16T21:04:36Z</dcterms:created>
  <dcterms:modified xsi:type="dcterms:W3CDTF">2019-10-07T15:11:00Z</dcterms:modified>
  <cp:category>Education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0x010100AA0BE0920ACCFE4EB836FCB9A314C961</vt:lpwstr>
  </property>
</Properties>
</file>