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9" r:id="rId13"/>
    <p:sldId id="270" r:id="rId14"/>
    <p:sldId id="271" r:id="rId15"/>
    <p:sldId id="276" r:id="rId16"/>
    <p:sldId id="277" r:id="rId17"/>
    <p:sldId id="280" r:id="rId18"/>
    <p:sldId id="281" r:id="rId19"/>
    <p:sldId id="283" r:id="rId20"/>
    <p:sldId id="290" r:id="rId21"/>
    <p:sldId id="291" r:id="rId22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69"/>
  </p:normalViewPr>
  <p:slideViewPr>
    <p:cSldViewPr>
      <p:cViewPr varScale="1">
        <p:scale>
          <a:sx n="76" d="100"/>
          <a:sy n="76" d="100"/>
        </p:scale>
        <p:origin x="760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12667" y="1867701"/>
            <a:ext cx="13862664" cy="2442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0864" y="1007772"/>
            <a:ext cx="6366271" cy="543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828490"/>
            <a:ext cx="8883015" cy="6630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b="1" spc="-130" dirty="0">
                <a:latin typeface="Arial"/>
                <a:cs typeface="Arial"/>
              </a:rPr>
              <a:t>Hiding</a:t>
            </a:r>
            <a:r>
              <a:rPr sz="7500" b="1" spc="-310" dirty="0">
                <a:latin typeface="Arial"/>
                <a:cs typeface="Arial"/>
              </a:rPr>
              <a:t> </a:t>
            </a:r>
            <a:r>
              <a:rPr sz="7500" b="1" spc="-100" dirty="0">
                <a:latin typeface="Arial"/>
                <a:cs typeface="Arial"/>
              </a:rPr>
              <a:t>in</a:t>
            </a:r>
            <a:r>
              <a:rPr sz="7500" b="1" spc="-310" dirty="0">
                <a:latin typeface="Arial"/>
                <a:cs typeface="Arial"/>
              </a:rPr>
              <a:t> </a:t>
            </a:r>
            <a:r>
              <a:rPr sz="7500" b="1" spc="-150" dirty="0">
                <a:latin typeface="Arial"/>
                <a:cs typeface="Arial"/>
              </a:rPr>
              <a:t>Plain</a:t>
            </a:r>
            <a:r>
              <a:rPr sz="7500" b="1" spc="-305" dirty="0">
                <a:latin typeface="Arial"/>
                <a:cs typeface="Arial"/>
              </a:rPr>
              <a:t> </a:t>
            </a:r>
            <a:r>
              <a:rPr sz="7500" b="1" spc="-125" dirty="0">
                <a:latin typeface="Arial"/>
                <a:cs typeface="Arial"/>
              </a:rPr>
              <a:t>Sight</a:t>
            </a:r>
            <a:br>
              <a:rPr lang="en-US" sz="7500" b="1" spc="-125" dirty="0">
                <a:latin typeface="Arial"/>
                <a:cs typeface="Arial"/>
              </a:rPr>
            </a:br>
            <a:br>
              <a:rPr lang="en-US" sz="7500" b="1" spc="-125" dirty="0">
                <a:latin typeface="Arial"/>
                <a:cs typeface="Arial"/>
              </a:rPr>
            </a:br>
            <a:r>
              <a:rPr lang="en-US" sz="7000" b="0" i="0" dirty="0">
                <a:effectLst/>
                <a:latin typeface="Calibri" panose="020F0502020204030204" pitchFamily="34" charset="0"/>
              </a:rPr>
              <a:t>Polarization and Extremism Online Impacting Youth in Appalachia</a:t>
            </a:r>
            <a:endParaRPr sz="7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12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683918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193900" y="5964678"/>
            <a:ext cx="8496935" cy="267779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R="1783080" algn="ctr">
              <a:lnSpc>
                <a:spcPts val="10435"/>
              </a:lnSpc>
              <a:spcBef>
                <a:spcPts val="115"/>
              </a:spcBef>
            </a:pPr>
            <a:r>
              <a:rPr sz="9700" b="1" spc="450" dirty="0">
                <a:latin typeface="+mn-lt"/>
                <a:cs typeface="Arial"/>
              </a:rPr>
              <a:t>m</a:t>
            </a:r>
            <a:r>
              <a:rPr sz="9700" b="1" spc="260" dirty="0">
                <a:latin typeface="+mn-lt"/>
                <a:cs typeface="Arial"/>
              </a:rPr>
              <a:t>y</a:t>
            </a:r>
            <a:r>
              <a:rPr sz="9700" b="1" spc="114" dirty="0">
                <a:latin typeface="+mn-lt"/>
                <a:cs typeface="Arial"/>
              </a:rPr>
              <a:t>t</a:t>
            </a:r>
            <a:r>
              <a:rPr sz="9700" b="1" spc="495" dirty="0">
                <a:latin typeface="+mn-lt"/>
                <a:cs typeface="Arial"/>
              </a:rPr>
              <a:t>h</a:t>
            </a:r>
            <a:r>
              <a:rPr sz="9700" b="1" spc="-1019" dirty="0">
                <a:latin typeface="+mn-lt"/>
                <a:cs typeface="Arial"/>
              </a:rPr>
              <a:t> </a:t>
            </a:r>
            <a:r>
              <a:rPr sz="9700" b="1" spc="5" dirty="0">
                <a:latin typeface="+mn-lt"/>
                <a:cs typeface="Arial"/>
              </a:rPr>
              <a:t>o</a:t>
            </a:r>
            <a:r>
              <a:rPr sz="9700" b="1" spc="409" dirty="0">
                <a:latin typeface="+mn-lt"/>
                <a:cs typeface="Arial"/>
              </a:rPr>
              <a:t>f</a:t>
            </a:r>
            <a:r>
              <a:rPr sz="9700" b="1" spc="-1015" dirty="0">
                <a:latin typeface="+mn-lt"/>
                <a:cs typeface="Arial"/>
              </a:rPr>
              <a:t> </a:t>
            </a:r>
            <a:r>
              <a:rPr sz="9700" b="1" spc="114" dirty="0">
                <a:latin typeface="+mn-lt"/>
                <a:cs typeface="Arial"/>
              </a:rPr>
              <a:t>t</a:t>
            </a:r>
            <a:r>
              <a:rPr sz="9700" b="1" spc="5" dirty="0">
                <a:latin typeface="+mn-lt"/>
                <a:cs typeface="Arial"/>
              </a:rPr>
              <a:t>h</a:t>
            </a:r>
            <a:r>
              <a:rPr sz="9700" b="1" spc="459" dirty="0">
                <a:latin typeface="+mn-lt"/>
                <a:cs typeface="Arial"/>
              </a:rPr>
              <a:t>e</a:t>
            </a:r>
            <a:endParaRPr sz="9700" dirty="0">
              <a:latin typeface="+mn-lt"/>
              <a:cs typeface="Arial"/>
            </a:endParaRPr>
          </a:p>
          <a:p>
            <a:pPr marL="3025775" algn="ctr">
              <a:lnSpc>
                <a:spcPts val="10435"/>
              </a:lnSpc>
            </a:pPr>
            <a:r>
              <a:rPr lang="en-US" sz="9700" b="1" spc="-300" dirty="0">
                <a:latin typeface="+mn-lt"/>
                <a:cs typeface="Arial"/>
              </a:rPr>
              <a:t>l</a:t>
            </a:r>
            <a:r>
              <a:rPr sz="9700" b="1" spc="5" dirty="0">
                <a:latin typeface="+mn-lt"/>
                <a:cs typeface="Arial"/>
              </a:rPr>
              <a:t>on</a:t>
            </a:r>
            <a:r>
              <a:rPr lang="en-US" sz="9700" b="1" spc="459" dirty="0">
                <a:latin typeface="+mn-lt"/>
              </a:rPr>
              <a:t>e w</a:t>
            </a:r>
            <a:r>
              <a:rPr sz="9700" b="1" spc="5" dirty="0">
                <a:latin typeface="+mn-lt"/>
                <a:cs typeface="Arial"/>
              </a:rPr>
              <a:t>o</a:t>
            </a:r>
            <a:r>
              <a:rPr sz="9700" b="1" spc="-300" dirty="0">
                <a:latin typeface="+mn-lt"/>
                <a:cs typeface="Arial"/>
              </a:rPr>
              <a:t>l</a:t>
            </a:r>
            <a:r>
              <a:rPr sz="9700" b="1" spc="409" dirty="0">
                <a:latin typeface="+mn-lt"/>
                <a:cs typeface="Arial"/>
              </a:rPr>
              <a:t>f</a:t>
            </a:r>
            <a:endParaRPr sz="9700" dirty="0">
              <a:latin typeface="+mn-lt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1885" y="2570583"/>
            <a:ext cx="13087349" cy="60019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7E1C23-4DD0-DD48-8730-76DFB558761B}"/>
              </a:ext>
            </a:extLst>
          </p:cNvPr>
          <p:cNvSpPr/>
          <p:nvPr/>
        </p:nvSpPr>
        <p:spPr>
          <a:xfrm>
            <a:off x="1676400" y="7962900"/>
            <a:ext cx="86106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56572" y="2925912"/>
            <a:ext cx="11325224" cy="380047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91540"/>
            <a:ext cx="18287999" cy="83629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40593"/>
            <a:ext cx="18287999" cy="880109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65743" y="2988913"/>
            <a:ext cx="7891145" cy="786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000" b="1" spc="-70" dirty="0">
                <a:latin typeface="Arial"/>
                <a:cs typeface="Arial"/>
              </a:rPr>
              <a:t>The</a:t>
            </a:r>
            <a:r>
              <a:rPr sz="5000" b="1" spc="-204" dirty="0">
                <a:latin typeface="Arial"/>
                <a:cs typeface="Arial"/>
              </a:rPr>
              <a:t> </a:t>
            </a:r>
            <a:r>
              <a:rPr sz="5000" b="1" spc="45" dirty="0">
                <a:latin typeface="Arial"/>
                <a:cs typeface="Arial"/>
              </a:rPr>
              <a:t>Instagram</a:t>
            </a:r>
            <a:r>
              <a:rPr sz="5000" b="1" spc="-204" dirty="0">
                <a:latin typeface="Arial"/>
                <a:cs typeface="Arial"/>
              </a:rPr>
              <a:t> </a:t>
            </a:r>
            <a:r>
              <a:rPr sz="5000" b="1" spc="-75" dirty="0">
                <a:latin typeface="Arial"/>
                <a:cs typeface="Arial"/>
              </a:rPr>
              <a:t>Experiment</a:t>
            </a:r>
            <a:endParaRPr sz="5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6378" y="3888966"/>
            <a:ext cx="1487360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b="1" spc="-80" dirty="0">
                <a:solidFill>
                  <a:srgbClr val="122020"/>
                </a:solidFill>
                <a:latin typeface="Arial"/>
                <a:cs typeface="Arial"/>
              </a:rPr>
              <a:t>"Children </a:t>
            </a:r>
            <a:r>
              <a:rPr sz="6000" b="1" spc="45" dirty="0">
                <a:solidFill>
                  <a:srgbClr val="122020"/>
                </a:solidFill>
                <a:latin typeface="Arial"/>
                <a:cs typeface="Arial"/>
              </a:rPr>
              <a:t>are </a:t>
            </a:r>
            <a:r>
              <a:rPr sz="6000" b="1" spc="-55" dirty="0">
                <a:solidFill>
                  <a:srgbClr val="122020"/>
                </a:solidFill>
                <a:latin typeface="Arial"/>
                <a:cs typeface="Arial"/>
              </a:rPr>
              <a:t>like </a:t>
            </a:r>
            <a:r>
              <a:rPr sz="6000" b="1" spc="-100" dirty="0">
                <a:solidFill>
                  <a:srgbClr val="122020"/>
                </a:solidFill>
                <a:latin typeface="Arial"/>
                <a:cs typeface="Arial"/>
              </a:rPr>
              <a:t>sunflowers. They </a:t>
            </a:r>
            <a:r>
              <a:rPr sz="6000" b="1" spc="-65" dirty="0">
                <a:solidFill>
                  <a:srgbClr val="122020"/>
                </a:solidFill>
                <a:latin typeface="Arial"/>
                <a:cs typeface="Arial"/>
              </a:rPr>
              <a:t>will </a:t>
            </a:r>
            <a:r>
              <a:rPr sz="6000" b="1" spc="-6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6000" b="1" spc="20" dirty="0">
                <a:solidFill>
                  <a:srgbClr val="122020"/>
                </a:solidFill>
                <a:latin typeface="Arial"/>
                <a:cs typeface="Arial"/>
              </a:rPr>
              <a:t>turn</a:t>
            </a:r>
            <a:r>
              <a:rPr sz="6000" b="1" spc="-229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6000" b="1" spc="-10" dirty="0">
                <a:solidFill>
                  <a:srgbClr val="122020"/>
                </a:solidFill>
                <a:latin typeface="Arial"/>
                <a:cs typeface="Arial"/>
              </a:rPr>
              <a:t>to</a:t>
            </a:r>
            <a:r>
              <a:rPr sz="6000" b="1" spc="-229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6000" b="1" spc="-20" dirty="0">
                <a:solidFill>
                  <a:srgbClr val="122020"/>
                </a:solidFill>
                <a:latin typeface="Arial"/>
                <a:cs typeface="Arial"/>
              </a:rPr>
              <a:t>whatever</a:t>
            </a:r>
            <a:r>
              <a:rPr sz="6000" b="1" spc="-229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6000" b="1" spc="-30" dirty="0">
                <a:solidFill>
                  <a:srgbClr val="122020"/>
                </a:solidFill>
                <a:latin typeface="Arial"/>
                <a:cs typeface="Arial"/>
              </a:rPr>
              <a:t>light</a:t>
            </a:r>
            <a:r>
              <a:rPr sz="6000" b="1" spc="-229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6000" b="1" spc="-195" dirty="0">
                <a:solidFill>
                  <a:srgbClr val="122020"/>
                </a:solidFill>
                <a:latin typeface="Arial"/>
                <a:cs typeface="Arial"/>
              </a:rPr>
              <a:t>is</a:t>
            </a:r>
            <a:r>
              <a:rPr sz="6000" b="1" spc="-229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6000" b="1" spc="-125" dirty="0">
                <a:solidFill>
                  <a:srgbClr val="122020"/>
                </a:solidFill>
                <a:latin typeface="Arial"/>
                <a:cs typeface="Arial"/>
              </a:rPr>
              <a:t>shining</a:t>
            </a:r>
            <a:r>
              <a:rPr sz="6000" b="1" spc="-229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6000" b="1" spc="-140" dirty="0">
                <a:solidFill>
                  <a:srgbClr val="122020"/>
                </a:solidFill>
                <a:latin typeface="Arial"/>
                <a:cs typeface="Arial"/>
              </a:rPr>
              <a:t>on</a:t>
            </a:r>
            <a:r>
              <a:rPr sz="6000" b="1" spc="-229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6000" b="1" spc="5" dirty="0">
                <a:solidFill>
                  <a:srgbClr val="122020"/>
                </a:solidFill>
                <a:latin typeface="Arial"/>
                <a:cs typeface="Arial"/>
              </a:rPr>
              <a:t>them."</a:t>
            </a:r>
            <a:endParaRPr sz="6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58AD-CE4B-696E-9A41-B9E082E04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48100"/>
            <a:ext cx="16383000" cy="2556034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Thank you.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Dana </a:t>
            </a:r>
            <a:r>
              <a:rPr lang="en-US" dirty="0" err="1">
                <a:solidFill>
                  <a:schemeClr val="tx1"/>
                </a:solidFill>
              </a:rPr>
              <a:t>Coester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dana.coester@mail.wvu.edu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78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0" y="3959351"/>
              <a:ext cx="16422611" cy="25206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473951"/>
              <a:ext cx="16422623" cy="12618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57063" y="8363711"/>
              <a:ext cx="12192" cy="5242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5079" y="3959351"/>
              <a:ext cx="13353287" cy="25206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92271" y="3959351"/>
              <a:ext cx="1780032" cy="37764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5079" y="6473951"/>
              <a:ext cx="13353275" cy="12618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57063" y="8363711"/>
              <a:ext cx="12192" cy="5242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8781" y="2938743"/>
            <a:ext cx="15806129" cy="43161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0275" y="3822691"/>
            <a:ext cx="2268855" cy="1882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3500" b="1" spc="-65" dirty="0">
                <a:solidFill>
                  <a:srgbClr val="122020"/>
                </a:solidFill>
                <a:latin typeface="Arial"/>
                <a:cs typeface="Arial"/>
              </a:rPr>
              <a:t>Trolls </a:t>
            </a:r>
            <a:r>
              <a:rPr sz="3500" b="1" spc="-40" dirty="0">
                <a:solidFill>
                  <a:srgbClr val="122020"/>
                </a:solidFill>
                <a:latin typeface="Arial"/>
                <a:cs typeface="Arial"/>
              </a:rPr>
              <a:t>and </a:t>
            </a:r>
            <a:r>
              <a:rPr sz="3500" b="1" spc="-35" dirty="0">
                <a:solidFill>
                  <a:srgbClr val="122020"/>
                </a:solidFill>
                <a:latin typeface="Arial"/>
                <a:cs typeface="Arial"/>
              </a:rPr>
              <a:t> Nonstate </a:t>
            </a:r>
            <a:r>
              <a:rPr sz="3500" b="1" spc="-3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3500" b="1" spc="-125" dirty="0">
                <a:solidFill>
                  <a:srgbClr val="122020"/>
                </a:solidFill>
                <a:latin typeface="Arial"/>
                <a:cs typeface="Arial"/>
              </a:rPr>
              <a:t>Bad</a:t>
            </a:r>
            <a:r>
              <a:rPr sz="3500" b="1" spc="-13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3500" b="1" spc="-85" dirty="0">
                <a:solidFill>
                  <a:srgbClr val="122020"/>
                </a:solidFill>
                <a:latin typeface="Arial"/>
                <a:cs typeface="Arial"/>
              </a:rPr>
              <a:t>Actors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30275" y="6206326"/>
            <a:ext cx="2590164" cy="38551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58470">
              <a:lnSpc>
                <a:spcPct val="114900"/>
              </a:lnSpc>
              <a:spcBef>
                <a:spcPts val="95"/>
              </a:spcBef>
            </a:pPr>
            <a:r>
              <a:rPr sz="2400" spc="25" dirty="0">
                <a:solidFill>
                  <a:srgbClr val="122020"/>
                </a:solidFill>
                <a:latin typeface="Arial"/>
                <a:cs typeface="Arial"/>
              </a:rPr>
              <a:t>Motivated</a:t>
            </a:r>
            <a:r>
              <a:rPr sz="2400" spc="-9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122020"/>
                </a:solidFill>
                <a:latin typeface="Arial"/>
                <a:cs typeface="Arial"/>
              </a:rPr>
              <a:t>by </a:t>
            </a:r>
            <a:r>
              <a:rPr sz="2400" spc="-68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22020"/>
                </a:solidFill>
                <a:latin typeface="Arial"/>
                <a:cs typeface="Arial"/>
              </a:rPr>
              <a:t>Mischief</a:t>
            </a:r>
            <a:r>
              <a:rPr lang="en-US" sz="2400" dirty="0">
                <a:solidFill>
                  <a:srgbClr val="122020"/>
                </a:solidFill>
                <a:latin typeface="Arial"/>
                <a:cs typeface="Arial"/>
              </a:rPr>
              <a:t>, other reasons</a:t>
            </a:r>
            <a:endParaRPr sz="2400" dirty="0">
              <a:latin typeface="Arial"/>
              <a:cs typeface="Arial"/>
            </a:endParaRPr>
          </a:p>
          <a:p>
            <a:pPr marL="12700" marR="5080">
              <a:lnSpc>
                <a:spcPct val="115100"/>
              </a:lnSpc>
              <a:spcBef>
                <a:spcPts val="1910"/>
              </a:spcBef>
            </a:pPr>
            <a:r>
              <a:rPr sz="1900" spc="-15" dirty="0">
                <a:solidFill>
                  <a:srgbClr val="122020"/>
                </a:solidFill>
                <a:latin typeface="Arial"/>
                <a:cs typeface="Arial"/>
              </a:rPr>
              <a:t>Posts </a:t>
            </a:r>
            <a:r>
              <a:rPr sz="1900" spc="35" dirty="0">
                <a:solidFill>
                  <a:srgbClr val="122020"/>
                </a:solidFill>
                <a:latin typeface="Arial"/>
                <a:cs typeface="Arial"/>
              </a:rPr>
              <a:t>inflammatory </a:t>
            </a:r>
            <a:r>
              <a:rPr sz="1900" spc="4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122020"/>
                </a:solidFill>
                <a:latin typeface="Arial"/>
                <a:cs typeface="Arial"/>
              </a:rPr>
              <a:t>and </a:t>
            </a:r>
            <a:r>
              <a:rPr sz="1900" spc="25" dirty="0">
                <a:solidFill>
                  <a:srgbClr val="122020"/>
                </a:solidFill>
                <a:latin typeface="Arial"/>
                <a:cs typeface="Arial"/>
              </a:rPr>
              <a:t>outrageous </a:t>
            </a:r>
            <a:r>
              <a:rPr sz="1900" spc="3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40" dirty="0">
                <a:solidFill>
                  <a:srgbClr val="122020"/>
                </a:solidFill>
                <a:latin typeface="Arial"/>
                <a:cs typeface="Arial"/>
              </a:rPr>
              <a:t>content</a:t>
            </a:r>
            <a:r>
              <a:rPr sz="1900" spc="-3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65" dirty="0">
                <a:solidFill>
                  <a:srgbClr val="122020"/>
                </a:solidFill>
                <a:latin typeface="Arial"/>
                <a:cs typeface="Arial"/>
              </a:rPr>
              <a:t>for</a:t>
            </a:r>
            <a:r>
              <a:rPr sz="1900" spc="-3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122020"/>
                </a:solidFill>
                <a:latin typeface="Arial"/>
                <a:cs typeface="Arial"/>
              </a:rPr>
              <a:t>the</a:t>
            </a:r>
            <a:r>
              <a:rPr sz="1900" spc="-3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-100" dirty="0">
                <a:solidFill>
                  <a:srgbClr val="122020"/>
                </a:solidFill>
                <a:latin typeface="Arial"/>
                <a:cs typeface="Arial"/>
              </a:rPr>
              <a:t>LOLZ, </a:t>
            </a:r>
            <a:r>
              <a:rPr sz="1900" spc="-51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50" dirty="0">
                <a:solidFill>
                  <a:srgbClr val="122020"/>
                </a:solidFill>
                <a:latin typeface="Arial"/>
                <a:cs typeface="Arial"/>
              </a:rPr>
              <a:t>other </a:t>
            </a:r>
            <a:r>
              <a:rPr sz="1900" spc="60" dirty="0">
                <a:solidFill>
                  <a:srgbClr val="122020"/>
                </a:solidFill>
                <a:latin typeface="Arial"/>
                <a:cs typeface="Arial"/>
              </a:rPr>
              <a:t>attention- </a:t>
            </a:r>
            <a:r>
              <a:rPr sz="1900" spc="6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122020"/>
                </a:solidFill>
                <a:latin typeface="Arial"/>
                <a:cs typeface="Arial"/>
              </a:rPr>
              <a:t>seeking</a:t>
            </a:r>
            <a:r>
              <a:rPr sz="1900" spc="-2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122020"/>
                </a:solidFill>
                <a:latin typeface="Arial"/>
                <a:cs typeface="Arial"/>
              </a:rPr>
              <a:t>behaviors.</a:t>
            </a:r>
            <a:r>
              <a:rPr lang="en-US" sz="1900" spc="5" dirty="0">
                <a:solidFill>
                  <a:srgbClr val="122020"/>
                </a:solidFill>
                <a:latin typeface="Arial"/>
                <a:cs typeface="Arial"/>
              </a:rPr>
              <a:t> Can still be harmful, abusive and dangerous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7733" y="5989070"/>
            <a:ext cx="2315210" cy="0"/>
          </a:xfrm>
          <a:custGeom>
            <a:avLst/>
            <a:gdLst/>
            <a:ahLst/>
            <a:cxnLst/>
            <a:rect l="l" t="t" r="r" b="b"/>
            <a:pathLst>
              <a:path w="2315210">
                <a:moveTo>
                  <a:pt x="0" y="0"/>
                </a:moveTo>
                <a:lnTo>
                  <a:pt x="2314610" y="0"/>
                </a:lnTo>
              </a:path>
            </a:pathLst>
          </a:custGeom>
          <a:ln w="9525">
            <a:solidFill>
              <a:srgbClr val="12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17915" y="5985373"/>
            <a:ext cx="2286635" cy="0"/>
          </a:xfrm>
          <a:custGeom>
            <a:avLst/>
            <a:gdLst/>
            <a:ahLst/>
            <a:cxnLst/>
            <a:rect l="l" t="t" r="r" b="b"/>
            <a:pathLst>
              <a:path w="2286635">
                <a:moveTo>
                  <a:pt x="0" y="0"/>
                </a:moveTo>
                <a:lnTo>
                  <a:pt x="2286076" y="0"/>
                </a:lnTo>
              </a:path>
            </a:pathLst>
          </a:custGeom>
          <a:ln w="9525">
            <a:solidFill>
              <a:srgbClr val="12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14149" y="5989070"/>
            <a:ext cx="2315210" cy="0"/>
          </a:xfrm>
          <a:custGeom>
            <a:avLst/>
            <a:gdLst/>
            <a:ahLst/>
            <a:cxnLst/>
            <a:rect l="l" t="t" r="r" b="b"/>
            <a:pathLst>
              <a:path w="2315209">
                <a:moveTo>
                  <a:pt x="0" y="0"/>
                </a:moveTo>
                <a:lnTo>
                  <a:pt x="2314610" y="0"/>
                </a:lnTo>
              </a:path>
            </a:pathLst>
          </a:custGeom>
          <a:ln w="9525">
            <a:solidFill>
              <a:srgbClr val="12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78392" y="5989070"/>
            <a:ext cx="2315210" cy="0"/>
          </a:xfrm>
          <a:custGeom>
            <a:avLst/>
            <a:gdLst/>
            <a:ahLst/>
            <a:cxnLst/>
            <a:rect l="l" t="t" r="r" b="b"/>
            <a:pathLst>
              <a:path w="2315209">
                <a:moveTo>
                  <a:pt x="0" y="0"/>
                </a:moveTo>
                <a:lnTo>
                  <a:pt x="2314610" y="0"/>
                </a:lnTo>
              </a:path>
            </a:pathLst>
          </a:custGeom>
          <a:ln w="9525">
            <a:solidFill>
              <a:srgbClr val="12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589943" y="4435649"/>
            <a:ext cx="1790064" cy="1263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3500" b="1" spc="-85" dirty="0">
                <a:solidFill>
                  <a:srgbClr val="122020"/>
                </a:solidFill>
                <a:latin typeface="Arial"/>
                <a:cs typeface="Arial"/>
              </a:rPr>
              <a:t>"Arms </a:t>
            </a:r>
            <a:r>
              <a:rPr sz="3500" b="1" spc="-8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3500" b="1" spc="-55" dirty="0">
                <a:solidFill>
                  <a:srgbClr val="122020"/>
                </a:solidFill>
                <a:latin typeface="Arial"/>
                <a:cs typeface="Arial"/>
              </a:rPr>
              <a:t>Dealers"</a:t>
            </a:r>
            <a:endParaRPr sz="3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89943" y="6200159"/>
            <a:ext cx="2048510" cy="3476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76555">
              <a:lnSpc>
                <a:spcPct val="114900"/>
              </a:lnSpc>
              <a:spcBef>
                <a:spcPts val="95"/>
              </a:spcBef>
            </a:pPr>
            <a:r>
              <a:rPr sz="2500" dirty="0">
                <a:solidFill>
                  <a:srgbClr val="122020"/>
                </a:solidFill>
                <a:latin typeface="Arial"/>
                <a:cs typeface="Arial"/>
              </a:rPr>
              <a:t>Financial </a:t>
            </a:r>
            <a:r>
              <a:rPr sz="2500" spc="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2500" spc="30" dirty="0">
                <a:solidFill>
                  <a:srgbClr val="122020"/>
                </a:solidFill>
                <a:latin typeface="Arial"/>
                <a:cs typeface="Arial"/>
              </a:rPr>
              <a:t>Motivations</a:t>
            </a:r>
            <a:endParaRPr sz="2500">
              <a:latin typeface="Arial"/>
              <a:cs typeface="Arial"/>
            </a:endParaRPr>
          </a:p>
          <a:p>
            <a:pPr marL="12700" marR="5080">
              <a:lnSpc>
                <a:spcPct val="115100"/>
              </a:lnSpc>
              <a:spcBef>
                <a:spcPts val="1910"/>
              </a:spcBef>
            </a:pPr>
            <a:r>
              <a:rPr sz="1900" spc="25" dirty="0">
                <a:solidFill>
                  <a:srgbClr val="122020"/>
                </a:solidFill>
                <a:latin typeface="Arial"/>
                <a:cs typeface="Arial"/>
              </a:rPr>
              <a:t>Not ideologically </a:t>
            </a:r>
            <a:r>
              <a:rPr sz="1900" spc="30" dirty="0">
                <a:solidFill>
                  <a:srgbClr val="122020"/>
                </a:solidFill>
                <a:latin typeface="Arial"/>
                <a:cs typeface="Arial"/>
              </a:rPr>
              <a:t> motivated</a:t>
            </a:r>
            <a:r>
              <a:rPr sz="1900" spc="-4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65" dirty="0">
                <a:solidFill>
                  <a:srgbClr val="122020"/>
                </a:solidFill>
                <a:latin typeface="Arial"/>
                <a:cs typeface="Arial"/>
              </a:rPr>
              <a:t>but</a:t>
            </a:r>
            <a:r>
              <a:rPr sz="1900" spc="-4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10" dirty="0">
                <a:solidFill>
                  <a:srgbClr val="122020"/>
                </a:solidFill>
                <a:latin typeface="Arial"/>
                <a:cs typeface="Arial"/>
              </a:rPr>
              <a:t>who </a:t>
            </a:r>
            <a:r>
              <a:rPr sz="1900" spc="-51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15" dirty="0">
                <a:solidFill>
                  <a:srgbClr val="122020"/>
                </a:solidFill>
                <a:latin typeface="Arial"/>
                <a:cs typeface="Arial"/>
              </a:rPr>
              <a:t>create, </a:t>
            </a:r>
            <a:r>
              <a:rPr sz="1900" spc="50" dirty="0">
                <a:solidFill>
                  <a:srgbClr val="122020"/>
                </a:solidFill>
                <a:latin typeface="Arial"/>
                <a:cs typeface="Arial"/>
              </a:rPr>
              <a:t>distribute </a:t>
            </a:r>
            <a:r>
              <a:rPr sz="1900" spc="5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122020"/>
                </a:solidFill>
                <a:latin typeface="Arial"/>
                <a:cs typeface="Arial"/>
              </a:rPr>
              <a:t>and </a:t>
            </a:r>
            <a:r>
              <a:rPr sz="1900" spc="25" dirty="0">
                <a:solidFill>
                  <a:srgbClr val="122020"/>
                </a:solidFill>
                <a:latin typeface="Arial"/>
                <a:cs typeface="Arial"/>
              </a:rPr>
              <a:t>amplify </a:t>
            </a:r>
            <a:r>
              <a:rPr sz="1900" spc="3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122020"/>
                </a:solidFill>
                <a:latin typeface="Arial"/>
                <a:cs typeface="Arial"/>
              </a:rPr>
              <a:t>extremist </a:t>
            </a:r>
            <a:r>
              <a:rPr sz="1900" spc="5" dirty="0">
                <a:solidFill>
                  <a:srgbClr val="122020"/>
                </a:solidFill>
                <a:latin typeface="Arial"/>
                <a:cs typeface="Arial"/>
              </a:rPr>
              <a:t>and </a:t>
            </a:r>
            <a:r>
              <a:rPr sz="1900" spc="1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122020"/>
                </a:solidFill>
                <a:latin typeface="Arial"/>
                <a:cs typeface="Arial"/>
              </a:rPr>
              <a:t>extremist</a:t>
            </a:r>
            <a:r>
              <a:rPr sz="1900" spc="-6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15" dirty="0">
                <a:solidFill>
                  <a:srgbClr val="122020"/>
                </a:solidFill>
                <a:latin typeface="Arial"/>
                <a:cs typeface="Arial"/>
              </a:rPr>
              <a:t>adjacent </a:t>
            </a:r>
            <a:r>
              <a:rPr sz="1900" spc="-509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40" dirty="0">
                <a:solidFill>
                  <a:srgbClr val="122020"/>
                </a:solidFill>
                <a:latin typeface="Arial"/>
                <a:cs typeface="Arial"/>
              </a:rPr>
              <a:t>content</a:t>
            </a:r>
            <a:r>
              <a:rPr sz="1900" spc="-3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65" dirty="0">
                <a:solidFill>
                  <a:srgbClr val="122020"/>
                </a:solidFill>
                <a:latin typeface="Arial"/>
                <a:cs typeface="Arial"/>
              </a:rPr>
              <a:t>for</a:t>
            </a:r>
            <a:r>
              <a:rPr sz="1900" spc="-2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55" dirty="0">
                <a:solidFill>
                  <a:srgbClr val="122020"/>
                </a:solidFill>
                <a:latin typeface="Arial"/>
                <a:cs typeface="Arial"/>
              </a:rPr>
              <a:t>profit.</a:t>
            </a:r>
            <a:endParaRPr sz="19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607401" y="5982902"/>
            <a:ext cx="2315210" cy="0"/>
          </a:xfrm>
          <a:custGeom>
            <a:avLst/>
            <a:gdLst/>
            <a:ahLst/>
            <a:cxnLst/>
            <a:rect l="l" t="t" r="r" b="b"/>
            <a:pathLst>
              <a:path w="2315209">
                <a:moveTo>
                  <a:pt x="0" y="0"/>
                </a:moveTo>
                <a:lnTo>
                  <a:pt x="2314610" y="0"/>
                </a:lnTo>
              </a:path>
            </a:pathLst>
          </a:custGeom>
          <a:ln w="9525">
            <a:solidFill>
              <a:srgbClr val="12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3533774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5378865" y="5970020"/>
            <a:ext cx="2315210" cy="0"/>
          </a:xfrm>
          <a:custGeom>
            <a:avLst/>
            <a:gdLst/>
            <a:ahLst/>
            <a:cxnLst/>
            <a:rect l="l" t="t" r="r" b="b"/>
            <a:pathLst>
              <a:path w="2315209">
                <a:moveTo>
                  <a:pt x="0" y="0"/>
                </a:moveTo>
                <a:lnTo>
                  <a:pt x="2314610" y="0"/>
                </a:lnTo>
              </a:path>
            </a:pathLst>
          </a:custGeom>
          <a:ln w="9525">
            <a:solidFill>
              <a:srgbClr val="12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900461" y="4455703"/>
            <a:ext cx="1353820" cy="1249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95"/>
              </a:spcBef>
            </a:pPr>
            <a:r>
              <a:rPr sz="3450" b="1" spc="-5" dirty="0">
                <a:solidFill>
                  <a:srgbClr val="122020"/>
                </a:solidFill>
                <a:latin typeface="Arial"/>
                <a:cs typeface="Arial"/>
              </a:rPr>
              <a:t>State </a:t>
            </a:r>
            <a:r>
              <a:rPr sz="3450" b="1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3450" b="1" spc="-80" dirty="0">
                <a:solidFill>
                  <a:srgbClr val="122020"/>
                </a:solidFill>
                <a:latin typeface="Arial"/>
                <a:cs typeface="Arial"/>
              </a:rPr>
              <a:t>Actors</a:t>
            </a:r>
            <a:endParaRPr sz="34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00460" y="6199918"/>
            <a:ext cx="2823065" cy="37661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7155" marR="514350" indent="-85090">
              <a:lnSpc>
                <a:spcPct val="115900"/>
              </a:lnSpc>
              <a:spcBef>
                <a:spcPts val="95"/>
              </a:spcBef>
            </a:pPr>
            <a:r>
              <a:rPr sz="2450" spc="35" dirty="0">
                <a:solidFill>
                  <a:srgbClr val="122020"/>
                </a:solidFill>
                <a:latin typeface="Arial"/>
                <a:cs typeface="Arial"/>
              </a:rPr>
              <a:t>Disinformation</a:t>
            </a:r>
            <a:endParaRPr lang="en-US" sz="2450" spc="35" dirty="0">
              <a:solidFill>
                <a:srgbClr val="122020"/>
              </a:solidFill>
              <a:latin typeface="Arial"/>
              <a:cs typeface="Arial"/>
            </a:endParaRPr>
          </a:p>
          <a:p>
            <a:pPr marL="97155" marR="514350" indent="-85090">
              <a:lnSpc>
                <a:spcPct val="115900"/>
              </a:lnSpc>
              <a:spcBef>
                <a:spcPts val="95"/>
              </a:spcBef>
            </a:pPr>
            <a:r>
              <a:rPr sz="2450" spc="-5" dirty="0">
                <a:solidFill>
                  <a:srgbClr val="122020"/>
                </a:solidFill>
                <a:latin typeface="Arial"/>
                <a:cs typeface="Arial"/>
              </a:rPr>
              <a:t>Campaigns</a:t>
            </a:r>
            <a:endParaRPr sz="2450" dirty="0">
              <a:latin typeface="Arial"/>
              <a:cs typeface="Arial"/>
            </a:endParaRPr>
          </a:p>
          <a:p>
            <a:pPr marL="12700" marR="247015">
              <a:lnSpc>
                <a:spcPct val="116900"/>
              </a:lnSpc>
              <a:spcBef>
                <a:spcPts val="1885"/>
              </a:spcBef>
            </a:pPr>
            <a:r>
              <a:rPr sz="1850" spc="30" dirty="0">
                <a:solidFill>
                  <a:srgbClr val="122020"/>
                </a:solidFill>
                <a:latin typeface="Arial"/>
                <a:cs typeface="Arial"/>
              </a:rPr>
              <a:t>Coordinated </a:t>
            </a:r>
            <a:r>
              <a:rPr sz="1850" spc="35" dirty="0">
                <a:solidFill>
                  <a:srgbClr val="122020"/>
                </a:solidFill>
                <a:latin typeface="Arial"/>
                <a:cs typeface="Arial"/>
              </a:rPr>
              <a:t>actions </a:t>
            </a:r>
            <a:r>
              <a:rPr sz="1850" spc="4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850" spc="35" dirty="0">
                <a:solidFill>
                  <a:srgbClr val="122020"/>
                </a:solidFill>
                <a:latin typeface="Arial"/>
                <a:cs typeface="Arial"/>
              </a:rPr>
              <a:t>by </a:t>
            </a:r>
            <a:r>
              <a:rPr sz="1850" spc="60" dirty="0">
                <a:solidFill>
                  <a:srgbClr val="122020"/>
                </a:solidFill>
                <a:latin typeface="Arial"/>
                <a:cs typeface="Arial"/>
              </a:rPr>
              <a:t>other </a:t>
            </a:r>
            <a:r>
              <a:rPr sz="1850" spc="6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850" spc="45" dirty="0">
                <a:solidFill>
                  <a:srgbClr val="122020"/>
                </a:solidFill>
                <a:latin typeface="Arial"/>
                <a:cs typeface="Arial"/>
              </a:rPr>
              <a:t>countries</a:t>
            </a:r>
            <a:r>
              <a:rPr sz="1850" spc="-4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122020"/>
                </a:solidFill>
                <a:latin typeface="Arial"/>
                <a:cs typeface="Arial"/>
              </a:rPr>
              <a:t>designed</a:t>
            </a:r>
            <a:r>
              <a:rPr sz="1850" spc="-4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850" spc="90" dirty="0">
                <a:solidFill>
                  <a:srgbClr val="122020"/>
                </a:solidFill>
                <a:latin typeface="Arial"/>
                <a:cs typeface="Arial"/>
              </a:rPr>
              <a:t>to </a:t>
            </a:r>
            <a:r>
              <a:rPr sz="1850" spc="-50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850" spc="40" dirty="0">
                <a:solidFill>
                  <a:srgbClr val="122020"/>
                </a:solidFill>
                <a:latin typeface="Arial"/>
                <a:cs typeface="Arial"/>
              </a:rPr>
              <a:t>amplify</a:t>
            </a:r>
            <a:r>
              <a:rPr sz="1850" spc="-2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850" spc="35" dirty="0">
                <a:solidFill>
                  <a:srgbClr val="122020"/>
                </a:solidFill>
                <a:latin typeface="Arial"/>
                <a:cs typeface="Arial"/>
              </a:rPr>
              <a:t>polarization,</a:t>
            </a:r>
            <a:r>
              <a:rPr lang="en-US" sz="1850" dirty="0">
                <a:latin typeface="Arial"/>
                <a:cs typeface="Arial"/>
              </a:rPr>
              <a:t> </a:t>
            </a:r>
            <a:r>
              <a:rPr sz="1850" spc="-15" dirty="0">
                <a:solidFill>
                  <a:srgbClr val="122020"/>
                </a:solidFill>
                <a:latin typeface="Arial"/>
                <a:cs typeface="Arial"/>
              </a:rPr>
              <a:t>seed</a:t>
            </a:r>
            <a:r>
              <a:rPr lang="en-US" sz="1850" spc="-15" dirty="0">
                <a:solidFill>
                  <a:srgbClr val="122020"/>
                </a:solidFill>
                <a:latin typeface="Arial"/>
                <a:cs typeface="Arial"/>
              </a:rPr>
              <a:t> social</a:t>
            </a:r>
            <a:r>
              <a:rPr sz="1850" spc="-3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850" spc="40" dirty="0">
                <a:solidFill>
                  <a:srgbClr val="122020"/>
                </a:solidFill>
                <a:latin typeface="Arial"/>
                <a:cs typeface="Arial"/>
              </a:rPr>
              <a:t>dysfunction, </a:t>
            </a:r>
            <a:r>
              <a:rPr sz="1850" spc="-50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850" spc="55" dirty="0">
                <a:solidFill>
                  <a:srgbClr val="122020"/>
                </a:solidFill>
                <a:latin typeface="Arial"/>
                <a:cs typeface="Arial"/>
              </a:rPr>
              <a:t>mistrust, </a:t>
            </a:r>
            <a:r>
              <a:rPr lang="en-US" sz="1850" spc="55" dirty="0">
                <a:solidFill>
                  <a:srgbClr val="122020"/>
                </a:solidFill>
                <a:latin typeface="Arial"/>
                <a:cs typeface="Arial"/>
              </a:rPr>
              <a:t>and to </a:t>
            </a:r>
            <a:r>
              <a:rPr sz="1850" spc="20" dirty="0">
                <a:solidFill>
                  <a:srgbClr val="122020"/>
                </a:solidFill>
                <a:latin typeface="Arial"/>
                <a:cs typeface="Arial"/>
              </a:rPr>
              <a:t>disseminate </a:t>
            </a:r>
            <a:r>
              <a:rPr lang="en-US" sz="1850" spc="20" dirty="0">
                <a:solidFill>
                  <a:srgbClr val="122020"/>
                </a:solidFill>
                <a:latin typeface="Arial"/>
                <a:cs typeface="Arial"/>
              </a:rPr>
              <a:t>destabilizing</a:t>
            </a:r>
            <a:r>
              <a:rPr sz="1850" spc="25" dirty="0">
                <a:solidFill>
                  <a:srgbClr val="122020"/>
                </a:solidFill>
                <a:latin typeface="Arial"/>
                <a:cs typeface="Arial"/>
              </a:rPr>
              <a:t> propaganda</a:t>
            </a:r>
            <a:r>
              <a:rPr lang="en-US" sz="1850" spc="25" dirty="0">
                <a:solidFill>
                  <a:srgbClr val="122020"/>
                </a:solidFill>
                <a:latin typeface="Arial"/>
                <a:cs typeface="Arial"/>
              </a:rPr>
              <a:t>.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25266" y="3822691"/>
            <a:ext cx="2212975" cy="1882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3500" b="1" spc="-30" dirty="0">
                <a:solidFill>
                  <a:srgbClr val="122020"/>
                </a:solidFill>
                <a:latin typeface="Arial"/>
                <a:cs typeface="Arial"/>
              </a:rPr>
              <a:t>Non- </a:t>
            </a:r>
            <a:r>
              <a:rPr sz="3500" b="1" spc="-2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3500" b="1" spc="-45" dirty="0">
                <a:solidFill>
                  <a:srgbClr val="122020"/>
                </a:solidFill>
                <a:latin typeface="Arial"/>
                <a:cs typeface="Arial"/>
              </a:rPr>
              <a:t>organized </a:t>
            </a:r>
            <a:r>
              <a:rPr sz="3500" b="1" spc="-4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lang="en-US" sz="3500" b="1" spc="-70" dirty="0">
                <a:solidFill>
                  <a:srgbClr val="122020"/>
                </a:solidFill>
                <a:latin typeface="Arial"/>
                <a:cs typeface="Arial"/>
              </a:rPr>
              <a:t>Actors</a:t>
            </a:r>
            <a:endParaRPr sz="35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96691" y="6206326"/>
            <a:ext cx="2823065" cy="34658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60070">
              <a:lnSpc>
                <a:spcPct val="114900"/>
              </a:lnSpc>
              <a:spcBef>
                <a:spcPts val="95"/>
              </a:spcBef>
            </a:pPr>
            <a:r>
              <a:rPr sz="2500" spc="30" dirty="0">
                <a:solidFill>
                  <a:srgbClr val="122020"/>
                </a:solidFill>
                <a:latin typeface="Arial"/>
                <a:cs typeface="Arial"/>
              </a:rPr>
              <a:t>Unaffiliated </a:t>
            </a:r>
            <a:r>
              <a:rPr sz="2500" spc="-5" dirty="0">
                <a:solidFill>
                  <a:srgbClr val="122020"/>
                </a:solidFill>
                <a:latin typeface="Arial"/>
                <a:cs typeface="Arial"/>
              </a:rPr>
              <a:t>w</a:t>
            </a:r>
            <a:r>
              <a:rPr lang="en-US" sz="2500" spc="-5" dirty="0">
                <a:solidFill>
                  <a:srgbClr val="122020"/>
                </a:solidFill>
                <a:latin typeface="Arial"/>
                <a:cs typeface="Arial"/>
              </a:rPr>
              <a:t>/</a:t>
            </a:r>
            <a:r>
              <a:rPr sz="2500" spc="-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2500" spc="-68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2500" spc="50" dirty="0">
                <a:solidFill>
                  <a:srgbClr val="122020"/>
                </a:solidFill>
                <a:latin typeface="Arial"/>
                <a:cs typeface="Arial"/>
              </a:rPr>
              <a:t>formal</a:t>
            </a:r>
            <a:r>
              <a:rPr sz="2500" spc="-10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2500" spc="40" dirty="0">
                <a:solidFill>
                  <a:srgbClr val="122020"/>
                </a:solidFill>
                <a:latin typeface="Arial"/>
                <a:cs typeface="Arial"/>
              </a:rPr>
              <a:t>groups</a:t>
            </a:r>
            <a:endParaRPr sz="2500" dirty="0">
              <a:latin typeface="Arial"/>
              <a:cs typeface="Arial"/>
            </a:endParaRPr>
          </a:p>
          <a:p>
            <a:pPr marL="12700" marR="5080">
              <a:lnSpc>
                <a:spcPct val="115100"/>
              </a:lnSpc>
              <a:spcBef>
                <a:spcPts val="1910"/>
              </a:spcBef>
            </a:pPr>
            <a:r>
              <a:rPr sz="1900" spc="35" dirty="0">
                <a:solidFill>
                  <a:srgbClr val="122020"/>
                </a:solidFill>
                <a:latin typeface="Arial"/>
                <a:cs typeface="Arial"/>
              </a:rPr>
              <a:t>Individuals</a:t>
            </a:r>
            <a:r>
              <a:rPr sz="1900" spc="-6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10" dirty="0">
                <a:solidFill>
                  <a:srgbClr val="122020"/>
                </a:solidFill>
                <a:latin typeface="Arial"/>
                <a:cs typeface="Arial"/>
              </a:rPr>
              <a:t>who</a:t>
            </a:r>
            <a:r>
              <a:rPr sz="1900" spc="-6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122020"/>
                </a:solidFill>
                <a:latin typeface="Arial"/>
                <a:cs typeface="Arial"/>
              </a:rPr>
              <a:t>engage </a:t>
            </a:r>
            <a:r>
              <a:rPr sz="1900" spc="-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190" dirty="0">
                <a:solidFill>
                  <a:srgbClr val="122020"/>
                </a:solidFill>
                <a:latin typeface="Arial"/>
                <a:cs typeface="Arial"/>
              </a:rPr>
              <a:t>w/ </a:t>
            </a:r>
            <a:r>
              <a:rPr sz="1900" spc="5" dirty="0">
                <a:solidFill>
                  <a:srgbClr val="122020"/>
                </a:solidFill>
                <a:latin typeface="Arial"/>
                <a:cs typeface="Arial"/>
              </a:rPr>
              <a:t>and </a:t>
            </a:r>
            <a:r>
              <a:rPr sz="1900" spc="50" dirty="0">
                <a:solidFill>
                  <a:srgbClr val="122020"/>
                </a:solidFill>
                <a:latin typeface="Arial"/>
                <a:cs typeface="Arial"/>
              </a:rPr>
              <a:t>distribute </a:t>
            </a:r>
            <a:r>
              <a:rPr sz="1900" spc="5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122020"/>
                </a:solidFill>
                <a:latin typeface="Arial"/>
                <a:cs typeface="Arial"/>
              </a:rPr>
              <a:t>extremist </a:t>
            </a:r>
            <a:r>
              <a:rPr sz="1900" spc="65" dirty="0">
                <a:solidFill>
                  <a:srgbClr val="122020"/>
                </a:solidFill>
                <a:latin typeface="Arial"/>
                <a:cs typeface="Arial"/>
              </a:rPr>
              <a:t>or </a:t>
            </a:r>
            <a:r>
              <a:rPr sz="1900" spc="15" dirty="0">
                <a:solidFill>
                  <a:srgbClr val="122020"/>
                </a:solidFill>
                <a:latin typeface="Arial"/>
                <a:cs typeface="Arial"/>
              </a:rPr>
              <a:t>adjacent </a:t>
            </a:r>
            <a:r>
              <a:rPr sz="1900" spc="2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40" dirty="0">
                <a:solidFill>
                  <a:srgbClr val="122020"/>
                </a:solidFill>
                <a:latin typeface="Arial"/>
                <a:cs typeface="Arial"/>
              </a:rPr>
              <a:t>content </a:t>
            </a:r>
            <a:r>
              <a:rPr sz="1900" spc="65" dirty="0">
                <a:solidFill>
                  <a:srgbClr val="122020"/>
                </a:solidFill>
                <a:latin typeface="Arial"/>
                <a:cs typeface="Arial"/>
              </a:rPr>
              <a:t>but </a:t>
            </a:r>
            <a:r>
              <a:rPr sz="1900" spc="5" dirty="0">
                <a:solidFill>
                  <a:srgbClr val="122020"/>
                </a:solidFill>
                <a:latin typeface="Arial"/>
                <a:cs typeface="Arial"/>
              </a:rPr>
              <a:t>are </a:t>
            </a:r>
            <a:r>
              <a:rPr sz="1900" spc="60" dirty="0">
                <a:solidFill>
                  <a:srgbClr val="122020"/>
                </a:solidFill>
                <a:latin typeface="Arial"/>
                <a:cs typeface="Arial"/>
              </a:rPr>
              <a:t>not </a:t>
            </a:r>
            <a:r>
              <a:rPr sz="1900" spc="6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122020"/>
                </a:solidFill>
                <a:latin typeface="Arial"/>
                <a:cs typeface="Arial"/>
              </a:rPr>
              <a:t>formally </a:t>
            </a:r>
            <a:r>
              <a:rPr sz="1900" spc="65" dirty="0">
                <a:solidFill>
                  <a:srgbClr val="122020"/>
                </a:solidFill>
                <a:latin typeface="Arial"/>
                <a:cs typeface="Arial"/>
              </a:rPr>
              <a:t>or </a:t>
            </a:r>
            <a:r>
              <a:rPr sz="1900" spc="25" dirty="0">
                <a:solidFill>
                  <a:srgbClr val="122020"/>
                </a:solidFill>
                <a:latin typeface="Arial"/>
                <a:cs typeface="Arial"/>
              </a:rPr>
              <a:t>knowingly </a:t>
            </a:r>
            <a:r>
              <a:rPr sz="1900" spc="3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122020"/>
                </a:solidFill>
                <a:latin typeface="Arial"/>
                <a:cs typeface="Arial"/>
              </a:rPr>
              <a:t>associated </a:t>
            </a:r>
            <a:r>
              <a:rPr sz="1900" spc="55" dirty="0">
                <a:solidFill>
                  <a:srgbClr val="122020"/>
                </a:solidFill>
                <a:latin typeface="Arial"/>
                <a:cs typeface="Arial"/>
              </a:rPr>
              <a:t>with </a:t>
            </a:r>
            <a:r>
              <a:rPr sz="1900" spc="6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10" dirty="0">
                <a:solidFill>
                  <a:srgbClr val="122020"/>
                </a:solidFill>
                <a:latin typeface="Arial"/>
                <a:cs typeface="Arial"/>
              </a:rPr>
              <a:t>organized</a:t>
            </a:r>
            <a:r>
              <a:rPr sz="1900" spc="-2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25" dirty="0">
                <a:solidFill>
                  <a:srgbClr val="122020"/>
                </a:solidFill>
                <a:latin typeface="Arial"/>
                <a:cs typeface="Arial"/>
              </a:rPr>
              <a:t>groups.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760933" y="3822691"/>
            <a:ext cx="2212975" cy="1882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95"/>
              </a:spcBef>
            </a:pPr>
            <a:r>
              <a:rPr sz="3500" b="1" spc="-70" dirty="0">
                <a:solidFill>
                  <a:srgbClr val="122020"/>
                </a:solidFill>
                <a:latin typeface="Arial"/>
                <a:cs typeface="Arial"/>
              </a:rPr>
              <a:t>Organized  </a:t>
            </a:r>
            <a:r>
              <a:rPr sz="3500" b="1" spc="-55" dirty="0">
                <a:solidFill>
                  <a:srgbClr val="122020"/>
                </a:solidFill>
                <a:latin typeface="Arial"/>
                <a:cs typeface="Arial"/>
              </a:rPr>
              <a:t>Extremist </a:t>
            </a:r>
            <a:r>
              <a:rPr sz="3500" b="1" spc="-96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3500" b="1" spc="-110" dirty="0">
                <a:solidFill>
                  <a:srgbClr val="122020"/>
                </a:solidFill>
                <a:latin typeface="Arial"/>
                <a:cs typeface="Arial"/>
              </a:rPr>
              <a:t>Groups</a:t>
            </a:r>
            <a:endParaRPr sz="35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760933" y="6206326"/>
            <a:ext cx="2536190" cy="3352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05130">
              <a:lnSpc>
                <a:spcPct val="114900"/>
              </a:lnSpc>
              <a:spcBef>
                <a:spcPts val="95"/>
              </a:spcBef>
            </a:pPr>
            <a:r>
              <a:rPr sz="2500" spc="-35" dirty="0">
                <a:solidFill>
                  <a:srgbClr val="122020"/>
                </a:solidFill>
                <a:latin typeface="Arial"/>
                <a:cs typeface="Arial"/>
              </a:rPr>
              <a:t>Recognized </a:t>
            </a:r>
            <a:r>
              <a:rPr sz="2500" spc="-3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2500" spc="25" dirty="0">
                <a:solidFill>
                  <a:srgbClr val="122020"/>
                </a:solidFill>
                <a:latin typeface="Arial"/>
                <a:cs typeface="Arial"/>
              </a:rPr>
              <a:t>hate</a:t>
            </a:r>
            <a:r>
              <a:rPr sz="2500" spc="-5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2500" spc="40" dirty="0">
                <a:solidFill>
                  <a:srgbClr val="122020"/>
                </a:solidFill>
                <a:latin typeface="Arial"/>
                <a:cs typeface="Arial"/>
              </a:rPr>
              <a:t>groups</a:t>
            </a:r>
            <a:r>
              <a:rPr sz="2500" spc="-5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2500" spc="85" dirty="0">
                <a:solidFill>
                  <a:srgbClr val="122020"/>
                </a:solidFill>
                <a:latin typeface="Arial"/>
                <a:cs typeface="Arial"/>
              </a:rPr>
              <a:t>or </a:t>
            </a:r>
            <a:r>
              <a:rPr sz="2500" spc="5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2500" spc="90" dirty="0">
                <a:solidFill>
                  <a:srgbClr val="122020"/>
                </a:solidFill>
                <a:latin typeface="Arial"/>
                <a:cs typeface="Arial"/>
              </a:rPr>
              <a:t>terrorist </a:t>
            </a:r>
            <a:r>
              <a:rPr sz="2500" spc="9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2500" spc="30" dirty="0">
                <a:solidFill>
                  <a:srgbClr val="122020"/>
                </a:solidFill>
                <a:latin typeface="Arial"/>
                <a:cs typeface="Arial"/>
              </a:rPr>
              <a:t>organizations</a:t>
            </a:r>
            <a:endParaRPr sz="2500">
              <a:latin typeface="Arial"/>
              <a:cs typeface="Arial"/>
            </a:endParaRPr>
          </a:p>
          <a:p>
            <a:pPr marL="12700" marR="5080">
              <a:lnSpc>
                <a:spcPct val="115100"/>
              </a:lnSpc>
              <a:spcBef>
                <a:spcPts val="1910"/>
              </a:spcBef>
            </a:pPr>
            <a:r>
              <a:rPr sz="1900" spc="30" dirty="0">
                <a:solidFill>
                  <a:srgbClr val="122020"/>
                </a:solidFill>
                <a:latin typeface="Arial"/>
                <a:cs typeface="Arial"/>
              </a:rPr>
              <a:t>Includes </a:t>
            </a:r>
            <a:r>
              <a:rPr sz="1900" spc="15" dirty="0">
                <a:solidFill>
                  <a:srgbClr val="122020"/>
                </a:solidFill>
                <a:latin typeface="Arial"/>
                <a:cs typeface="Arial"/>
              </a:rPr>
              <a:t>unknown </a:t>
            </a:r>
            <a:r>
              <a:rPr sz="1900" spc="2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15" dirty="0">
                <a:solidFill>
                  <a:srgbClr val="122020"/>
                </a:solidFill>
                <a:latin typeface="Arial"/>
                <a:cs typeface="Arial"/>
              </a:rPr>
              <a:t>homegrown </a:t>
            </a:r>
            <a:r>
              <a:rPr sz="1900" spc="40" dirty="0">
                <a:solidFill>
                  <a:srgbClr val="122020"/>
                </a:solidFill>
                <a:latin typeface="Arial"/>
                <a:cs typeface="Arial"/>
              </a:rPr>
              <a:t>splinter </a:t>
            </a:r>
            <a:r>
              <a:rPr sz="1900" spc="4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122020"/>
                </a:solidFill>
                <a:latin typeface="Arial"/>
                <a:cs typeface="Arial"/>
              </a:rPr>
              <a:t>cells, </a:t>
            </a:r>
            <a:r>
              <a:rPr sz="1900" spc="20" dirty="0">
                <a:solidFill>
                  <a:srgbClr val="122020"/>
                </a:solidFill>
                <a:latin typeface="Arial"/>
                <a:cs typeface="Arial"/>
              </a:rPr>
              <a:t>diffuse </a:t>
            </a:r>
            <a:r>
              <a:rPr sz="1900" spc="65" dirty="0">
                <a:solidFill>
                  <a:srgbClr val="122020"/>
                </a:solidFill>
                <a:latin typeface="Arial"/>
                <a:cs typeface="Arial"/>
              </a:rPr>
              <a:t>regional/ </a:t>
            </a:r>
            <a:r>
              <a:rPr sz="1900" spc="7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40" dirty="0">
                <a:solidFill>
                  <a:srgbClr val="122020"/>
                </a:solidFill>
                <a:latin typeface="Arial"/>
                <a:cs typeface="Arial"/>
              </a:rPr>
              <a:t>international</a:t>
            </a:r>
            <a:r>
              <a:rPr sz="1900" spc="-8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25" dirty="0">
                <a:solidFill>
                  <a:srgbClr val="122020"/>
                </a:solidFill>
                <a:latin typeface="Arial"/>
                <a:cs typeface="Arial"/>
              </a:rPr>
              <a:t>networks.</a:t>
            </a:r>
            <a:endParaRPr sz="1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361408" y="5127692"/>
            <a:ext cx="229425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65" dirty="0">
                <a:solidFill>
                  <a:srgbClr val="122020"/>
                </a:solidFill>
                <a:latin typeface="Arial"/>
                <a:cs typeface="Arial"/>
              </a:rPr>
              <a:t>Algorithms</a:t>
            </a:r>
            <a:endParaRPr sz="3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361408" y="6187276"/>
            <a:ext cx="2609850" cy="3475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00735">
              <a:lnSpc>
                <a:spcPct val="114900"/>
              </a:lnSpc>
              <a:spcBef>
                <a:spcPts val="95"/>
              </a:spcBef>
            </a:pPr>
            <a:r>
              <a:rPr sz="2500" spc="15" dirty="0">
                <a:solidFill>
                  <a:srgbClr val="122020"/>
                </a:solidFill>
                <a:latin typeface="Arial"/>
                <a:cs typeface="Arial"/>
              </a:rPr>
              <a:t>Systematic </a:t>
            </a:r>
            <a:r>
              <a:rPr sz="2500" spc="2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2500" spc="35" dirty="0">
                <a:solidFill>
                  <a:srgbClr val="122020"/>
                </a:solidFill>
                <a:latin typeface="Arial"/>
                <a:cs typeface="Arial"/>
              </a:rPr>
              <a:t>Amplifcation</a:t>
            </a:r>
            <a:endParaRPr sz="2500">
              <a:latin typeface="Arial"/>
              <a:cs typeface="Arial"/>
            </a:endParaRPr>
          </a:p>
          <a:p>
            <a:pPr marL="12700" marR="5080">
              <a:lnSpc>
                <a:spcPct val="115100"/>
              </a:lnSpc>
              <a:spcBef>
                <a:spcPts val="1905"/>
              </a:spcBef>
            </a:pPr>
            <a:r>
              <a:rPr sz="1900" spc="-15" dirty="0">
                <a:solidFill>
                  <a:srgbClr val="122020"/>
                </a:solidFill>
                <a:latin typeface="Arial"/>
                <a:cs typeface="Arial"/>
              </a:rPr>
              <a:t>Complex, </a:t>
            </a:r>
            <a:r>
              <a:rPr sz="1900" spc="50" dirty="0">
                <a:solidFill>
                  <a:srgbClr val="122020"/>
                </a:solidFill>
                <a:latin typeface="Arial"/>
                <a:cs typeface="Arial"/>
              </a:rPr>
              <a:t>proprietary </a:t>
            </a:r>
            <a:r>
              <a:rPr sz="1900" spc="5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122020"/>
                </a:solidFill>
                <a:latin typeface="Arial"/>
                <a:cs typeface="Arial"/>
              </a:rPr>
              <a:t>machine </a:t>
            </a:r>
            <a:r>
              <a:rPr sz="1900" spc="25" dirty="0">
                <a:solidFill>
                  <a:srgbClr val="122020"/>
                </a:solidFill>
                <a:latin typeface="Arial"/>
                <a:cs typeface="Arial"/>
              </a:rPr>
              <a:t>learning </a:t>
            </a:r>
            <a:r>
              <a:rPr sz="1900" spc="3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25" dirty="0">
                <a:solidFill>
                  <a:srgbClr val="122020"/>
                </a:solidFill>
                <a:latin typeface="Arial"/>
                <a:cs typeface="Arial"/>
              </a:rPr>
              <a:t>software </a:t>
            </a:r>
            <a:r>
              <a:rPr sz="1900" spc="70" dirty="0">
                <a:solidFill>
                  <a:srgbClr val="122020"/>
                </a:solidFill>
                <a:latin typeface="Arial"/>
                <a:cs typeface="Arial"/>
              </a:rPr>
              <a:t>that </a:t>
            </a:r>
            <a:r>
              <a:rPr sz="1900" spc="40" dirty="0">
                <a:solidFill>
                  <a:srgbClr val="122020"/>
                </a:solidFill>
                <a:latin typeface="Arial"/>
                <a:cs typeface="Arial"/>
              </a:rPr>
              <a:t>platofrms </a:t>
            </a:r>
            <a:r>
              <a:rPr sz="1900" spc="-51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20" dirty="0">
                <a:solidFill>
                  <a:srgbClr val="122020"/>
                </a:solidFill>
                <a:latin typeface="Arial"/>
                <a:cs typeface="Arial"/>
              </a:rPr>
              <a:t>apply </a:t>
            </a:r>
            <a:r>
              <a:rPr sz="1900" spc="80" dirty="0">
                <a:solidFill>
                  <a:srgbClr val="122020"/>
                </a:solidFill>
                <a:latin typeface="Arial"/>
                <a:cs typeface="Arial"/>
              </a:rPr>
              <a:t>to </a:t>
            </a:r>
            <a:r>
              <a:rPr sz="1900" spc="20" dirty="0">
                <a:solidFill>
                  <a:srgbClr val="122020"/>
                </a:solidFill>
                <a:latin typeface="Arial"/>
                <a:cs typeface="Arial"/>
              </a:rPr>
              <a:t>systematically </a:t>
            </a:r>
            <a:r>
              <a:rPr sz="1900" spc="2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122020"/>
                </a:solidFill>
                <a:latin typeface="Arial"/>
                <a:cs typeface="Arial"/>
              </a:rPr>
              <a:t>personalize </a:t>
            </a:r>
            <a:r>
              <a:rPr sz="1900" spc="40" dirty="0">
                <a:solidFill>
                  <a:srgbClr val="122020"/>
                </a:solidFill>
                <a:latin typeface="Arial"/>
                <a:cs typeface="Arial"/>
              </a:rPr>
              <a:t>content </a:t>
            </a:r>
            <a:r>
              <a:rPr sz="1900" spc="4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55" dirty="0">
                <a:solidFill>
                  <a:srgbClr val="122020"/>
                </a:solidFill>
                <a:latin typeface="Arial"/>
                <a:cs typeface="Arial"/>
              </a:rPr>
              <a:t>with</a:t>
            </a:r>
            <a:r>
              <a:rPr sz="1900" spc="-3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30" dirty="0">
                <a:solidFill>
                  <a:srgbClr val="122020"/>
                </a:solidFill>
                <a:latin typeface="Arial"/>
                <a:cs typeface="Arial"/>
              </a:rPr>
              <a:t>high</a:t>
            </a:r>
            <a:r>
              <a:rPr sz="1900" spc="-3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50" dirty="0">
                <a:solidFill>
                  <a:srgbClr val="122020"/>
                </a:solidFill>
                <a:latin typeface="Arial"/>
                <a:cs typeface="Arial"/>
              </a:rPr>
              <a:t>monetization/ </a:t>
            </a:r>
            <a:r>
              <a:rPr sz="1900" spc="30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122020"/>
                </a:solidFill>
                <a:latin typeface="Arial"/>
                <a:cs typeface="Arial"/>
              </a:rPr>
              <a:t>engagement</a:t>
            </a:r>
            <a:r>
              <a:rPr sz="1900" spc="-35" dirty="0">
                <a:solidFill>
                  <a:srgbClr val="122020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122020"/>
                </a:solidFill>
                <a:latin typeface="Arial"/>
                <a:cs typeface="Arial"/>
              </a:rPr>
              <a:t>potential.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3139" y="0"/>
              <a:ext cx="11401431" cy="49053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186" y="3908208"/>
              <a:ext cx="11239499" cy="15430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74023" y="5608332"/>
              <a:ext cx="9317736" cy="24902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74023" y="8092439"/>
              <a:ext cx="9317736" cy="16611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07567" y="9905999"/>
              <a:ext cx="12179" cy="380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27310"/>
            <a:chOff x="0" y="0"/>
            <a:chExt cx="18288000" cy="102273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5"/>
              <a:ext cx="18287999" cy="102270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22061" y="8889142"/>
              <a:ext cx="0" cy="454025"/>
            </a:xfrm>
            <a:custGeom>
              <a:avLst/>
              <a:gdLst/>
              <a:ahLst/>
              <a:cxnLst/>
              <a:rect l="l" t="t" r="r" b="b"/>
              <a:pathLst>
                <a:path h="454025">
                  <a:moveTo>
                    <a:pt x="0" y="454004"/>
                  </a:moveTo>
                  <a:lnTo>
                    <a:pt x="0" y="0"/>
                  </a:lnTo>
                </a:path>
              </a:pathLst>
            </a:custGeom>
            <a:ln w="119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033840" y="681232"/>
              <a:ext cx="2311400" cy="0"/>
            </a:xfrm>
            <a:custGeom>
              <a:avLst/>
              <a:gdLst/>
              <a:ahLst/>
              <a:cxnLst/>
              <a:rect l="l" t="t" r="r" b="b"/>
              <a:pathLst>
                <a:path w="2311400">
                  <a:moveTo>
                    <a:pt x="0" y="0"/>
                  </a:moveTo>
                  <a:lnTo>
                    <a:pt x="2311307" y="0"/>
                  </a:lnTo>
                </a:path>
              </a:pathLst>
            </a:custGeom>
            <a:ln w="477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547733" y="0"/>
              <a:ext cx="24130" cy="172720"/>
            </a:xfrm>
            <a:custGeom>
              <a:avLst/>
              <a:gdLst/>
              <a:ahLst/>
              <a:cxnLst/>
              <a:rect l="l" t="t" r="r" b="b"/>
              <a:pathLst>
                <a:path w="24130" h="172720">
                  <a:moveTo>
                    <a:pt x="0" y="0"/>
                  </a:moveTo>
                  <a:lnTo>
                    <a:pt x="23827" y="0"/>
                  </a:lnTo>
                  <a:lnTo>
                    <a:pt x="23827" y="172613"/>
                  </a:lnTo>
                  <a:lnTo>
                    <a:pt x="0" y="172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964223" y="0"/>
            <a:ext cx="2348865" cy="539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175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706D6E"/>
                </a:solidFill>
                <a:latin typeface="Arial"/>
                <a:cs typeface="Arial"/>
              </a:rPr>
              <a:t>d</a:t>
            </a:r>
            <a:r>
              <a:rPr sz="1100" b="1" spc="20" dirty="0">
                <a:solidFill>
                  <a:srgbClr val="706D6E"/>
                </a:solidFill>
                <a:latin typeface="Arial"/>
                <a:cs typeface="Arial"/>
              </a:rPr>
              <a:t>m</a:t>
            </a:r>
            <a:r>
              <a:rPr sz="1100" b="1" spc="-200" dirty="0">
                <a:solidFill>
                  <a:srgbClr val="706D6E"/>
                </a:solidFill>
                <a:latin typeface="Arial"/>
                <a:cs typeface="Arial"/>
              </a:rPr>
              <a:t> </a:t>
            </a:r>
            <a:r>
              <a:rPr sz="1100" b="1" spc="-50" dirty="0">
                <a:solidFill>
                  <a:srgbClr val="706D6E"/>
                </a:solidFill>
                <a:latin typeface="Arial"/>
                <a:cs typeface="Arial"/>
              </a:rPr>
              <a:t>@</a:t>
            </a:r>
            <a:r>
              <a:rPr sz="1100" b="1" spc="-15" dirty="0">
                <a:solidFill>
                  <a:srgbClr val="41494B"/>
                </a:solidFill>
                <a:latin typeface="Arial"/>
                <a:cs typeface="Arial"/>
              </a:rPr>
              <a:t>l</a:t>
            </a:r>
            <a:r>
              <a:rPr sz="1100" b="1" spc="-30" dirty="0">
                <a:solidFill>
                  <a:srgbClr val="706D6E"/>
                </a:solidFill>
                <a:latin typeface="Arial"/>
                <a:cs typeface="Arial"/>
              </a:rPr>
              <a:t>eewaw</a:t>
            </a:r>
            <a:r>
              <a:rPr sz="1100" b="1" spc="-30" dirty="0">
                <a:solidFill>
                  <a:srgbClr val="41494B"/>
                </a:solidFill>
                <a:latin typeface="Arial"/>
                <a:cs typeface="Arial"/>
              </a:rPr>
              <a:t>p</a:t>
            </a:r>
            <a:r>
              <a:rPr sz="1100" b="1" spc="-25" dirty="0">
                <a:solidFill>
                  <a:srgbClr val="41494B"/>
                </a:solidFill>
                <a:latin typeface="Arial"/>
                <a:cs typeface="Arial"/>
              </a:rPr>
              <a:t>r</a:t>
            </a:r>
            <a:r>
              <a:rPr sz="1100" b="1" spc="-35" dirty="0">
                <a:solidFill>
                  <a:srgbClr val="41494B"/>
                </a:solidFill>
                <a:latin typeface="Arial"/>
                <a:cs typeface="Arial"/>
              </a:rPr>
              <a:t>omo</a:t>
            </a:r>
            <a:r>
              <a:rPr sz="1100" b="1" spc="-20" dirty="0">
                <a:solidFill>
                  <a:srgbClr val="41494B"/>
                </a:solidFill>
                <a:latin typeface="Arial"/>
                <a:cs typeface="Arial"/>
              </a:rPr>
              <a:t>ti</a:t>
            </a:r>
            <a:r>
              <a:rPr sz="1100" b="1" spc="-30" dirty="0">
                <a:solidFill>
                  <a:srgbClr val="41494B"/>
                </a:solidFill>
                <a:latin typeface="Arial"/>
                <a:cs typeface="Arial"/>
              </a:rPr>
              <a:t>ons</a:t>
            </a:r>
            <a:r>
              <a:rPr sz="1100" b="1" spc="45" dirty="0">
                <a:solidFill>
                  <a:srgbClr val="ACCAC8"/>
                </a:solidFill>
                <a:latin typeface="Arial"/>
                <a:cs typeface="Arial"/>
              </a:rPr>
              <a:t>,</a:t>
            </a:r>
            <a:r>
              <a:rPr sz="1100" b="1" spc="-65" dirty="0">
                <a:solidFill>
                  <a:srgbClr val="706D6E"/>
                </a:solidFill>
                <a:latin typeface="Arial"/>
                <a:cs typeface="Arial"/>
              </a:rPr>
              <a:t>f</a:t>
            </a:r>
            <a:r>
              <a:rPr sz="1100" b="1" spc="-110" dirty="0">
                <a:solidFill>
                  <a:srgbClr val="706D6E"/>
                </a:solidFill>
                <a:latin typeface="Arial"/>
                <a:cs typeface="Arial"/>
              </a:rPr>
              <a:t>e</a:t>
            </a:r>
            <a:r>
              <a:rPr sz="1100" b="1" spc="-55" dirty="0">
                <a:solidFill>
                  <a:srgbClr val="706D6E"/>
                </a:solidFill>
                <a:latin typeface="Arial"/>
                <a:cs typeface="Arial"/>
              </a:rPr>
              <a:t>.</a:t>
            </a:r>
            <a:r>
              <a:rPr sz="1100" b="1" spc="-80" dirty="0">
                <a:solidFill>
                  <a:srgbClr val="8E898C"/>
                </a:solidFill>
                <a:latin typeface="Arial"/>
                <a:cs typeface="Arial"/>
              </a:rPr>
              <a:t>r</a:t>
            </a:r>
            <a:r>
              <a:rPr sz="1100" b="1" spc="-265" dirty="0">
                <a:solidFill>
                  <a:srgbClr val="8E898C"/>
                </a:solidFill>
                <a:latin typeface="Arial"/>
                <a:cs typeface="Arial"/>
              </a:rPr>
              <a:t>t</a:t>
            </a:r>
            <a:r>
              <a:rPr sz="1100" b="1" spc="-35" dirty="0">
                <a:solidFill>
                  <a:srgbClr val="706D6E"/>
                </a:solidFill>
                <a:latin typeface="Arial"/>
                <a:cs typeface="Arial"/>
              </a:rPr>
              <a:t>p</a:t>
            </a:r>
            <a:r>
              <a:rPr sz="1100" b="1" spc="-25" dirty="0">
                <a:solidFill>
                  <a:srgbClr val="41494B"/>
                </a:solidFill>
                <a:latin typeface="Arial"/>
                <a:cs typeface="Arial"/>
              </a:rPr>
              <a:t>r</a:t>
            </a:r>
            <a:r>
              <a:rPr sz="1100" b="1" spc="-30" dirty="0">
                <a:solidFill>
                  <a:srgbClr val="706D6E"/>
                </a:solidFill>
                <a:latin typeface="Arial"/>
                <a:cs typeface="Arial"/>
              </a:rPr>
              <a:t>e</a:t>
            </a:r>
            <a:r>
              <a:rPr sz="1100" b="1" spc="-50" dirty="0">
                <a:solidFill>
                  <a:srgbClr val="525759"/>
                </a:solidFill>
                <a:latin typeface="Arial"/>
                <a:cs typeface="Arial"/>
              </a:rPr>
              <a:t>m</a:t>
            </a:r>
            <a:r>
              <a:rPr sz="1100" b="1" spc="-30" dirty="0">
                <a:solidFill>
                  <a:srgbClr val="706D6E"/>
                </a:solidFill>
                <a:latin typeface="Arial"/>
                <a:cs typeface="Arial"/>
              </a:rPr>
              <a:t>e</a:t>
            </a:r>
            <a:r>
              <a:rPr sz="1100" b="1" spc="-30" dirty="0">
                <a:solidFill>
                  <a:srgbClr val="525759"/>
                </a:solidFill>
                <a:latin typeface="Arial"/>
                <a:cs typeface="Arial"/>
              </a:rPr>
              <a:t>s</a:t>
            </a:r>
            <a:r>
              <a:rPr sz="1100" b="1" spc="-15" dirty="0">
                <a:solidFill>
                  <a:srgbClr val="706D6E"/>
                </a:solidFill>
                <a:latin typeface="Arial"/>
                <a:cs typeface="Arial"/>
              </a:rPr>
              <a:t>/  </a:t>
            </a:r>
            <a:r>
              <a:rPr sz="1100" b="1" spc="-50" dirty="0">
                <a:solidFill>
                  <a:srgbClr val="706D6E"/>
                </a:solidFill>
                <a:latin typeface="Arial"/>
                <a:cs typeface="Arial"/>
              </a:rPr>
              <a:t>busi</a:t>
            </a:r>
            <a:r>
              <a:rPr sz="1100" b="1" spc="-50" dirty="0">
                <a:solidFill>
                  <a:srgbClr val="525759"/>
                </a:solidFill>
                <a:latin typeface="Arial"/>
                <a:cs typeface="Arial"/>
              </a:rPr>
              <a:t>ne</a:t>
            </a:r>
            <a:r>
              <a:rPr sz="1100" b="1" spc="-50" dirty="0">
                <a:solidFill>
                  <a:srgbClr val="706D6E"/>
                </a:solidFill>
                <a:latin typeface="Arial"/>
                <a:cs typeface="Arial"/>
              </a:rPr>
              <a:t>s</a:t>
            </a:r>
            <a:r>
              <a:rPr sz="1100" b="1" spc="-50" dirty="0">
                <a:solidFill>
                  <a:srgbClr val="41494B"/>
                </a:solidFill>
                <a:latin typeface="Arial"/>
                <a:cs typeface="Arial"/>
              </a:rPr>
              <a:t>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50" spc="-10" dirty="0">
                <a:solidFill>
                  <a:srgbClr val="525759"/>
                </a:solidFill>
                <a:latin typeface="Arial"/>
                <a:cs typeface="Arial"/>
              </a:rPr>
              <a:t>ba</a:t>
            </a:r>
            <a:r>
              <a:rPr sz="1050" spc="-10" dirty="0">
                <a:solidFill>
                  <a:srgbClr val="706D6E"/>
                </a:solidFill>
                <a:latin typeface="Arial"/>
                <a:cs typeface="Arial"/>
              </a:rPr>
              <a:t>.</a:t>
            </a:r>
            <a:r>
              <a:rPr sz="1050" spc="-5" dirty="0">
                <a:solidFill>
                  <a:srgbClr val="706D6E"/>
                </a:solidFill>
                <a:latin typeface="Arial"/>
                <a:cs typeface="Arial"/>
              </a:rPr>
              <a:t>c</a:t>
            </a:r>
            <a:r>
              <a:rPr sz="1050" spc="-10" dirty="0">
                <a:solidFill>
                  <a:srgbClr val="706D6E"/>
                </a:solidFill>
                <a:latin typeface="Arial"/>
                <a:cs typeface="Arial"/>
              </a:rPr>
              <a:t>ko</a:t>
            </a:r>
            <a:r>
              <a:rPr sz="1050" spc="-10" dirty="0">
                <a:solidFill>
                  <a:srgbClr val="525759"/>
                </a:solidFill>
                <a:latin typeface="Arial"/>
                <a:cs typeface="Arial"/>
              </a:rPr>
              <a:t>p</a:t>
            </a:r>
            <a:r>
              <a:rPr sz="1050" spc="5" dirty="0">
                <a:solidFill>
                  <a:srgbClr val="525759"/>
                </a:solidFill>
                <a:latin typeface="Arial"/>
                <a:cs typeface="Arial"/>
              </a:rPr>
              <a:t> </a:t>
            </a:r>
            <a:r>
              <a:rPr sz="1050" spc="35" dirty="0">
                <a:solidFill>
                  <a:srgbClr val="525759"/>
                </a:solidFill>
                <a:latin typeface="Arial"/>
                <a:cs typeface="Arial"/>
              </a:rPr>
              <a:t>page</a:t>
            </a:r>
            <a:r>
              <a:rPr sz="1050" spc="15" dirty="0">
                <a:solidFill>
                  <a:srgbClr val="24312D"/>
                </a:solidFill>
                <a:latin typeface="Arial"/>
                <a:cs typeface="Arial"/>
              </a:rPr>
              <a:t>:</a:t>
            </a:r>
            <a:r>
              <a:rPr sz="1050" spc="-75" dirty="0">
                <a:solidFill>
                  <a:srgbClr val="24312D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525759"/>
                </a:solidFill>
                <a:latin typeface="Arial"/>
                <a:cs typeface="Arial"/>
              </a:rPr>
              <a:t>@</a:t>
            </a:r>
            <a:r>
              <a:rPr sz="1050" spc="-5" dirty="0">
                <a:solidFill>
                  <a:srgbClr val="525759"/>
                </a:solidFill>
                <a:latin typeface="Arial"/>
                <a:cs typeface="Arial"/>
              </a:rPr>
              <a:t>t</a:t>
            </a:r>
            <a:r>
              <a:rPr sz="1050" spc="5" dirty="0">
                <a:solidFill>
                  <a:srgbClr val="525759"/>
                </a:solidFill>
                <a:latin typeface="Arial"/>
                <a:cs typeface="Arial"/>
              </a:rPr>
              <a:t>o</a:t>
            </a:r>
            <a:r>
              <a:rPr sz="1050" spc="5" dirty="0">
                <a:solidFill>
                  <a:srgbClr val="706D6E"/>
                </a:solidFill>
                <a:latin typeface="Arial"/>
                <a:cs typeface="Arial"/>
              </a:rPr>
              <a:t>w</a:t>
            </a:r>
            <a:r>
              <a:rPr sz="1050" dirty="0">
                <a:solidFill>
                  <a:srgbClr val="525759"/>
                </a:solidFill>
                <a:latin typeface="Arial"/>
                <a:cs typeface="Arial"/>
              </a:rPr>
              <a:t>el</a:t>
            </a:r>
            <a:r>
              <a:rPr sz="1050" dirty="0">
                <a:solidFill>
                  <a:srgbClr val="706D6E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41494B"/>
                </a:solidFill>
                <a:latin typeface="Arial"/>
                <a:cs typeface="Arial"/>
              </a:rPr>
              <a:t>es2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06869" y="8898352"/>
            <a:ext cx="214629" cy="160020"/>
          </a:xfrm>
          <a:custGeom>
            <a:avLst/>
            <a:gdLst/>
            <a:ahLst/>
            <a:cxnLst/>
            <a:rect l="l" t="t" r="r" b="b"/>
            <a:pathLst>
              <a:path w="214630" h="160020">
                <a:moveTo>
                  <a:pt x="214450" y="159433"/>
                </a:moveTo>
                <a:lnTo>
                  <a:pt x="0" y="159433"/>
                </a:lnTo>
                <a:lnTo>
                  <a:pt x="0" y="0"/>
                </a:lnTo>
                <a:lnTo>
                  <a:pt x="214450" y="0"/>
                </a:lnTo>
                <a:lnTo>
                  <a:pt x="214450" y="159433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65474" y="8710341"/>
            <a:ext cx="534035" cy="347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470"/>
              </a:lnSpc>
              <a:spcBef>
                <a:spcPts val="105"/>
              </a:spcBef>
            </a:pPr>
            <a:r>
              <a:rPr sz="1300" spc="365" dirty="0">
                <a:solidFill>
                  <a:srgbClr val="706D6E"/>
                </a:solidFill>
                <a:latin typeface="Times New Roman"/>
                <a:cs typeface="Times New Roman"/>
              </a:rPr>
              <a:t>,7</a:t>
            </a:r>
            <a:r>
              <a:rPr sz="1300" spc="490" dirty="0">
                <a:solidFill>
                  <a:srgbClr val="525759"/>
                </a:solidFill>
                <a:latin typeface="Times New Roman"/>
                <a:cs typeface="Times New Roman"/>
              </a:rPr>
              <a:t>7</a:t>
            </a:r>
            <a:r>
              <a:rPr sz="1300" spc="490" dirty="0">
                <a:solidFill>
                  <a:srgbClr val="8E898C"/>
                </a:solidFill>
                <a:latin typeface="Times New Roman"/>
                <a:cs typeface="Times New Roman"/>
              </a:rPr>
              <a:t>1</a:t>
            </a:r>
            <a:endParaRPr sz="1300">
              <a:latin typeface="Times New Roman"/>
              <a:cs typeface="Times New Roman"/>
            </a:endParaRPr>
          </a:p>
          <a:p>
            <a:pPr marL="241300">
              <a:lnSpc>
                <a:spcPts val="1050"/>
              </a:lnSpc>
            </a:pPr>
            <a:r>
              <a:rPr sz="950" spc="-25" dirty="0">
                <a:solidFill>
                  <a:srgbClr val="C4C1C3"/>
                </a:solidFill>
                <a:latin typeface="Times New Roman"/>
                <a:cs typeface="Times New Roman"/>
              </a:rPr>
              <a:t>;;:;13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07012" y="8898352"/>
            <a:ext cx="59690" cy="160020"/>
          </a:xfrm>
          <a:custGeom>
            <a:avLst/>
            <a:gdLst/>
            <a:ahLst/>
            <a:cxnLst/>
            <a:rect l="l" t="t" r="r" b="b"/>
            <a:pathLst>
              <a:path w="59689" h="160020">
                <a:moveTo>
                  <a:pt x="59569" y="159433"/>
                </a:moveTo>
                <a:lnTo>
                  <a:pt x="0" y="159433"/>
                </a:lnTo>
                <a:lnTo>
                  <a:pt x="0" y="0"/>
                </a:lnTo>
                <a:lnTo>
                  <a:pt x="59569" y="0"/>
                </a:lnTo>
                <a:lnTo>
                  <a:pt x="59569" y="159433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74936" y="8710341"/>
            <a:ext cx="1003300" cy="347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470"/>
              </a:lnSpc>
              <a:spcBef>
                <a:spcPts val="105"/>
              </a:spcBef>
              <a:tabLst>
                <a:tab pos="691515" algn="l"/>
              </a:tabLst>
            </a:pPr>
            <a:r>
              <a:rPr sz="1300" b="1" spc="55" dirty="0">
                <a:solidFill>
                  <a:srgbClr val="706D6E"/>
                </a:solidFill>
                <a:latin typeface="Arial"/>
                <a:cs typeface="Arial"/>
              </a:rPr>
              <a:t>287</a:t>
            </a:r>
            <a:r>
              <a:rPr sz="1300" b="1" spc="75" dirty="0">
                <a:solidFill>
                  <a:srgbClr val="706D6E"/>
                </a:solidFill>
                <a:latin typeface="Arial"/>
                <a:cs typeface="Arial"/>
              </a:rPr>
              <a:t>K</a:t>
            </a:r>
            <a:r>
              <a:rPr sz="1300" b="1" dirty="0">
                <a:solidFill>
                  <a:srgbClr val="706D6E"/>
                </a:solidFill>
                <a:latin typeface="Arial"/>
                <a:cs typeface="Arial"/>
              </a:rPr>
              <a:t>	</a:t>
            </a:r>
            <a:r>
              <a:rPr sz="1300" b="1" spc="55" dirty="0">
                <a:solidFill>
                  <a:srgbClr val="706D6E"/>
                </a:solidFill>
                <a:latin typeface="Arial"/>
                <a:cs typeface="Arial"/>
              </a:rPr>
              <a:t>284</a:t>
            </a:r>
            <a:endParaRPr sz="1300">
              <a:latin typeface="Arial"/>
              <a:cs typeface="Arial"/>
            </a:endParaRPr>
          </a:p>
          <a:p>
            <a:pPr marL="31750">
              <a:lnSpc>
                <a:spcPts val="1050"/>
              </a:lnSpc>
            </a:pPr>
            <a:r>
              <a:rPr sz="950" spc="-20" dirty="0">
                <a:solidFill>
                  <a:srgbClr val="C4C1C3"/>
                </a:solidFill>
                <a:latin typeface="Times New Roman"/>
                <a:cs typeface="Times New Roman"/>
              </a:rPr>
              <a:t>.I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41486" y="8924174"/>
            <a:ext cx="247650" cy="127635"/>
          </a:xfrm>
          <a:prstGeom prst="rect">
            <a:avLst/>
          </a:prstGeom>
          <a:solidFill>
            <a:srgbClr val="EFEFEF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700" i="1" spc="-15" dirty="0">
                <a:solidFill>
                  <a:srgbClr val="C4C1C3"/>
                </a:solidFill>
                <a:latin typeface="Arial"/>
                <a:cs typeface="Arial"/>
              </a:rPr>
              <a:t>I'</a:t>
            </a:r>
            <a:r>
              <a:rPr sz="700" i="1" spc="295" dirty="0">
                <a:solidFill>
                  <a:srgbClr val="C4C1C3"/>
                </a:solidFill>
                <a:latin typeface="Arial"/>
                <a:cs typeface="Arial"/>
              </a:rPr>
              <a:t> </a:t>
            </a:r>
            <a:r>
              <a:rPr sz="700" spc="-15" dirty="0">
                <a:solidFill>
                  <a:srgbClr val="C4C1C3"/>
                </a:solidFill>
                <a:latin typeface="Arial"/>
                <a:cs typeface="Arial"/>
              </a:rPr>
              <a:t>•</a:t>
            </a:r>
            <a:r>
              <a:rPr sz="700" spc="-5" dirty="0">
                <a:solidFill>
                  <a:srgbClr val="C4C1C3"/>
                </a:solidFill>
                <a:latin typeface="Arial"/>
                <a:cs typeface="Arial"/>
              </a:rPr>
              <a:t> </a:t>
            </a:r>
            <a:r>
              <a:rPr sz="750" spc="-20" dirty="0">
                <a:solidFill>
                  <a:srgbClr val="C4C1C3"/>
                </a:solidFill>
                <a:latin typeface="Arial"/>
                <a:cs typeface="Arial"/>
              </a:rPr>
              <a:t>,f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15100" y="8930600"/>
            <a:ext cx="303530" cy="119380"/>
          </a:xfrm>
          <a:prstGeom prst="rect">
            <a:avLst/>
          </a:prstGeom>
          <a:solidFill>
            <a:srgbClr val="EFEFEF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700" spc="25" dirty="0">
                <a:solidFill>
                  <a:srgbClr val="ACA7AA"/>
                </a:solidFill>
                <a:latin typeface="Arial"/>
                <a:cs typeface="Arial"/>
              </a:rPr>
              <a:t>.</a:t>
            </a:r>
            <a:r>
              <a:rPr sz="700" spc="50" dirty="0">
                <a:solidFill>
                  <a:srgbClr val="C4C1C3"/>
                </a:solidFill>
                <a:latin typeface="Arial"/>
                <a:cs typeface="Arial"/>
              </a:rPr>
              <a:t>1</a:t>
            </a:r>
            <a:r>
              <a:rPr sz="700" spc="20" dirty="0">
                <a:solidFill>
                  <a:srgbClr val="C4C1C3"/>
                </a:solidFill>
                <a:latin typeface="Arial"/>
                <a:cs typeface="Arial"/>
              </a:rPr>
              <a:t>!</a:t>
            </a:r>
            <a:r>
              <a:rPr sz="700" spc="40" dirty="0">
                <a:solidFill>
                  <a:srgbClr val="C4C1C3"/>
                </a:solidFill>
                <a:latin typeface="Arial"/>
                <a:cs typeface="Arial"/>
              </a:rPr>
              <a:t>tY</a:t>
            </a:r>
            <a:r>
              <a:rPr sz="700" spc="20" dirty="0">
                <a:solidFill>
                  <a:srgbClr val="C4C1C3"/>
                </a:solidFill>
                <a:latin typeface="Arial"/>
                <a:cs typeface="Arial"/>
              </a:rPr>
              <a:t>.</a:t>
            </a:r>
            <a:r>
              <a:rPr sz="700" spc="25" dirty="0">
                <a:solidFill>
                  <a:srgbClr val="C4C1C3"/>
                </a:solidFill>
                <a:latin typeface="Arial"/>
                <a:cs typeface="Arial"/>
              </a:rPr>
              <a:t>"'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93793" y="8918426"/>
            <a:ext cx="45085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spc="15" dirty="0">
                <a:solidFill>
                  <a:srgbClr val="C4C1C3"/>
                </a:solidFill>
                <a:latin typeface="Arial"/>
                <a:cs typeface="Arial"/>
              </a:rPr>
              <a:t>'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92569" y="9177952"/>
            <a:ext cx="6121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706D6E"/>
                </a:solidFill>
                <a:latin typeface="Arial"/>
                <a:cs typeface="Arial"/>
              </a:rPr>
              <a:t>Mes</a:t>
            </a:r>
            <a:r>
              <a:rPr sz="1100" b="1" spc="-10" dirty="0">
                <a:solidFill>
                  <a:srgbClr val="6D5259"/>
                </a:solidFill>
                <a:latin typeface="Arial"/>
                <a:cs typeface="Arial"/>
              </a:rPr>
              <a:t>s</a:t>
            </a:r>
            <a:r>
              <a:rPr sz="1100" b="1" spc="-10" dirty="0">
                <a:solidFill>
                  <a:srgbClr val="525759"/>
                </a:solidFill>
                <a:latin typeface="Arial"/>
                <a:cs typeface="Arial"/>
              </a:rPr>
              <a:t>ag</a:t>
            </a:r>
            <a:r>
              <a:rPr sz="1100" b="1" spc="-10" dirty="0">
                <a:solidFill>
                  <a:srgbClr val="706D6E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04692" y="9177952"/>
            <a:ext cx="63563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03555" algn="l"/>
              </a:tabLst>
            </a:pPr>
            <a:r>
              <a:rPr sz="1100" i="1" spc="25" dirty="0">
                <a:solidFill>
                  <a:srgbClr val="3B1F28"/>
                </a:solidFill>
                <a:latin typeface="Arial"/>
                <a:cs typeface="Arial"/>
              </a:rPr>
              <a:t>,:</a:t>
            </a:r>
            <a:r>
              <a:rPr sz="1100" i="1" spc="35" dirty="0">
                <a:solidFill>
                  <a:srgbClr val="3B1F28"/>
                </a:solidFill>
                <a:latin typeface="Arial"/>
                <a:cs typeface="Arial"/>
              </a:rPr>
              <a:t>.</a:t>
            </a:r>
            <a:r>
              <a:rPr sz="1100" i="1" spc="25" dirty="0">
                <a:solidFill>
                  <a:srgbClr val="8E898C"/>
                </a:solidFill>
                <a:latin typeface="Arial"/>
                <a:cs typeface="Arial"/>
              </a:rPr>
              <a:t>....</a:t>
            </a:r>
            <a:r>
              <a:rPr sz="1100" i="1" spc="40" dirty="0">
                <a:solidFill>
                  <a:srgbClr val="8E898C"/>
                </a:solidFill>
                <a:latin typeface="Arial"/>
                <a:cs typeface="Arial"/>
              </a:rPr>
              <a:t>-</a:t>
            </a:r>
            <a:r>
              <a:rPr sz="1100" i="1" dirty="0">
                <a:solidFill>
                  <a:srgbClr val="8E898C"/>
                </a:solidFill>
                <a:latin typeface="Arial"/>
                <a:cs typeface="Arial"/>
              </a:rPr>
              <a:t>	</a:t>
            </a:r>
            <a:r>
              <a:rPr sz="1100" dirty="0">
                <a:solidFill>
                  <a:srgbClr val="41494B"/>
                </a:solidFill>
                <a:latin typeface="Arial"/>
                <a:cs typeface="Arial"/>
              </a:rPr>
              <a:t>...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9865311"/>
            <a:ext cx="2202815" cy="355600"/>
            <a:chOff x="0" y="9865311"/>
            <a:chExt cx="2202815" cy="355600"/>
          </a:xfrm>
        </p:grpSpPr>
        <p:sp>
          <p:nvSpPr>
            <p:cNvPr id="18" name="object 18"/>
            <p:cNvSpPr/>
            <p:nvPr/>
          </p:nvSpPr>
          <p:spPr>
            <a:xfrm>
              <a:off x="0" y="9865311"/>
              <a:ext cx="20320" cy="179070"/>
            </a:xfrm>
            <a:custGeom>
              <a:avLst/>
              <a:gdLst/>
              <a:ahLst/>
              <a:cxnLst/>
              <a:rect l="l" t="t" r="r" b="b"/>
              <a:pathLst>
                <a:path w="20320" h="179070">
                  <a:moveTo>
                    <a:pt x="0" y="178508"/>
                  </a:moveTo>
                  <a:lnTo>
                    <a:pt x="0" y="0"/>
                  </a:lnTo>
                  <a:lnTo>
                    <a:pt x="20222" y="0"/>
                  </a:lnTo>
                  <a:lnTo>
                    <a:pt x="20222" y="178508"/>
                  </a:lnTo>
                  <a:lnTo>
                    <a:pt x="0" y="178508"/>
                  </a:lnTo>
                  <a:close/>
                </a:path>
              </a:pathLst>
            </a:custGeom>
            <a:solidFill>
              <a:srgbClr val="DF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190726" y="10025532"/>
              <a:ext cx="12065" cy="194945"/>
            </a:xfrm>
            <a:custGeom>
              <a:avLst/>
              <a:gdLst/>
              <a:ahLst/>
              <a:cxnLst/>
              <a:rect l="l" t="t" r="r" b="b"/>
              <a:pathLst>
                <a:path w="12064" h="194945">
                  <a:moveTo>
                    <a:pt x="11913" y="194901"/>
                  </a:moveTo>
                  <a:lnTo>
                    <a:pt x="0" y="194901"/>
                  </a:lnTo>
                  <a:lnTo>
                    <a:pt x="0" y="0"/>
                  </a:lnTo>
                  <a:lnTo>
                    <a:pt x="11913" y="0"/>
                  </a:lnTo>
                  <a:lnTo>
                    <a:pt x="11913" y="194901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-28218" y="9678917"/>
            <a:ext cx="2366645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">
              <a:lnSpc>
                <a:spcPts val="1405"/>
              </a:lnSpc>
              <a:spcBef>
                <a:spcPts val="105"/>
              </a:spcBef>
            </a:pPr>
            <a:r>
              <a:rPr sz="1200" spc="30" dirty="0">
                <a:solidFill>
                  <a:srgbClr val="706D6E"/>
                </a:solidFill>
                <a:latin typeface="Arial"/>
                <a:cs typeface="Arial"/>
              </a:rPr>
              <a:t>Memes</a:t>
            </a:r>
            <a:endParaRPr sz="1200">
              <a:latin typeface="Arial"/>
              <a:cs typeface="Arial"/>
            </a:endParaRPr>
          </a:p>
          <a:p>
            <a:pPr marL="12065">
              <a:lnSpc>
                <a:spcPts val="1225"/>
              </a:lnSpc>
            </a:pPr>
            <a:r>
              <a:rPr sz="1050" spc="-120" dirty="0">
                <a:solidFill>
                  <a:srgbClr val="ACA7AA"/>
                </a:solidFill>
                <a:latin typeface="Arial"/>
                <a:cs typeface="Arial"/>
              </a:rPr>
              <a:t>·</a:t>
            </a:r>
            <a:r>
              <a:rPr sz="1050" spc="-120" dirty="0">
                <a:solidFill>
                  <a:srgbClr val="8E898C"/>
                </a:solidFill>
                <a:latin typeface="Arial"/>
                <a:cs typeface="Arial"/>
              </a:rPr>
              <a:t>0</a:t>
            </a:r>
            <a:r>
              <a:rPr sz="1050" spc="-120" dirty="0">
                <a:solidFill>
                  <a:srgbClr val="706D6E"/>
                </a:solidFill>
                <a:latin typeface="Arial"/>
                <a:cs typeface="Arial"/>
              </a:rPr>
              <a:t>11ow</a:t>
            </a:r>
            <a:r>
              <a:rPr sz="1050" spc="-45" dirty="0">
                <a:solidFill>
                  <a:srgbClr val="706D6E"/>
                </a:solidFill>
                <a:latin typeface="Arial"/>
                <a:cs typeface="Arial"/>
              </a:rPr>
              <a:t> </a:t>
            </a:r>
            <a:r>
              <a:rPr sz="1050" spc="25" dirty="0">
                <a:solidFill>
                  <a:srgbClr val="8E898C"/>
                </a:solidFill>
                <a:latin typeface="Arial"/>
                <a:cs typeface="Arial"/>
              </a:rPr>
              <a:t>@doubl</a:t>
            </a:r>
            <a:r>
              <a:rPr sz="1050" spc="25" dirty="0">
                <a:solidFill>
                  <a:srgbClr val="706D6E"/>
                </a:solidFill>
                <a:latin typeface="Arial"/>
                <a:cs typeface="Arial"/>
              </a:rPr>
              <a:t>e</a:t>
            </a:r>
            <a:r>
              <a:rPr sz="1050" spc="25" dirty="0">
                <a:solidFill>
                  <a:srgbClr val="8E898C"/>
                </a:solidFill>
                <a:latin typeface="Arial"/>
                <a:cs typeface="Arial"/>
              </a:rPr>
              <a:t>.e</a:t>
            </a:r>
            <a:r>
              <a:rPr sz="1050" spc="25" dirty="0">
                <a:solidFill>
                  <a:srgbClr val="706D6E"/>
                </a:solidFill>
                <a:latin typeface="Arial"/>
                <a:cs typeface="Arial"/>
              </a:rPr>
              <a:t>dg</a:t>
            </a:r>
            <a:r>
              <a:rPr sz="1050" spc="25" dirty="0">
                <a:solidFill>
                  <a:srgbClr val="8E898C"/>
                </a:solidFill>
                <a:latin typeface="Arial"/>
                <a:cs typeface="Arial"/>
              </a:rPr>
              <a:t>e-t</a:t>
            </a:r>
            <a:r>
              <a:rPr sz="1050" spc="25" dirty="0">
                <a:solidFill>
                  <a:srgbClr val="706D6E"/>
                </a:solidFill>
                <a:latin typeface="Arial"/>
                <a:cs typeface="Arial"/>
              </a:rPr>
              <a:t>o</a:t>
            </a:r>
            <a:r>
              <a:rPr sz="1050" spc="-5" dirty="0">
                <a:solidFill>
                  <a:srgbClr val="706D6E"/>
                </a:solidFill>
                <a:latin typeface="Arial"/>
                <a:cs typeface="Arial"/>
              </a:rPr>
              <a:t> </a:t>
            </a:r>
            <a:r>
              <a:rPr sz="1050" spc="25" dirty="0">
                <a:solidFill>
                  <a:srgbClr val="706D6E"/>
                </a:solidFill>
                <a:latin typeface="Arial"/>
                <a:cs typeface="Arial"/>
              </a:rPr>
              <a:t>be</a:t>
            </a:r>
            <a:r>
              <a:rPr sz="1050" spc="5" dirty="0">
                <a:solidFill>
                  <a:srgbClr val="706D6E"/>
                </a:solidFill>
                <a:latin typeface="Arial"/>
                <a:cs typeface="Arial"/>
              </a:rPr>
              <a:t> </a:t>
            </a:r>
            <a:r>
              <a:rPr sz="1050" spc="40" dirty="0">
                <a:solidFill>
                  <a:srgbClr val="8E898C"/>
                </a:solidFill>
                <a:latin typeface="Arial"/>
                <a:cs typeface="Arial"/>
              </a:rPr>
              <a:t>a</a:t>
            </a:r>
            <a:r>
              <a:rPr sz="1050" spc="40" dirty="0">
                <a:solidFill>
                  <a:srgbClr val="706D6E"/>
                </a:solidFill>
                <a:latin typeface="Arial"/>
                <a:cs typeface="Arial"/>
              </a:rPr>
              <a:t>c</a:t>
            </a:r>
            <a:r>
              <a:rPr sz="1050" spc="40" dirty="0">
                <a:solidFill>
                  <a:srgbClr val="8E898C"/>
                </a:solidFill>
                <a:latin typeface="Arial"/>
                <a:cs typeface="Arial"/>
              </a:rPr>
              <a:t>cepte</a:t>
            </a:r>
            <a:r>
              <a:rPr sz="1050" spc="40" dirty="0">
                <a:solidFill>
                  <a:srgbClr val="706D6E"/>
                </a:solidFill>
                <a:latin typeface="Arial"/>
                <a:cs typeface="Arial"/>
              </a:rPr>
              <a:t>d</a:t>
            </a:r>
            <a:endParaRPr sz="105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  <a:spcBef>
                <a:spcPts val="10"/>
              </a:spcBef>
            </a:pPr>
            <a:r>
              <a:rPr sz="1100" b="1" spc="-100" dirty="0">
                <a:solidFill>
                  <a:srgbClr val="706D6E"/>
                </a:solidFill>
                <a:latin typeface="Arial"/>
                <a:cs typeface="Arial"/>
              </a:rPr>
              <a:t>:</a:t>
            </a:r>
            <a:r>
              <a:rPr sz="1100" b="1" spc="-160" dirty="0">
                <a:solidFill>
                  <a:srgbClr val="706D6E"/>
                </a:solidFill>
                <a:latin typeface="Arial"/>
                <a:cs typeface="Arial"/>
              </a:rPr>
              <a:t>J</a:t>
            </a:r>
            <a:r>
              <a:rPr sz="1100" b="1" spc="-265" dirty="0">
                <a:solidFill>
                  <a:srgbClr val="8E898C"/>
                </a:solidFill>
                <a:latin typeface="Arial"/>
                <a:cs typeface="Arial"/>
              </a:rPr>
              <a:t>m</a:t>
            </a:r>
            <a:r>
              <a:rPr sz="1100" b="1" spc="15" dirty="0">
                <a:solidFill>
                  <a:srgbClr val="8E898C"/>
                </a:solidFill>
                <a:latin typeface="Arial"/>
                <a:cs typeface="Arial"/>
              </a:rPr>
              <a:t> </a:t>
            </a:r>
            <a:r>
              <a:rPr sz="1100" b="1" spc="-135" dirty="0">
                <a:solidFill>
                  <a:srgbClr val="8E898C"/>
                </a:solidFill>
                <a:latin typeface="Arial"/>
                <a:cs typeface="Arial"/>
              </a:rPr>
              <a:t>@</a:t>
            </a:r>
            <a:r>
              <a:rPr sz="1100" b="1" spc="-80" dirty="0">
                <a:solidFill>
                  <a:srgbClr val="8E898C"/>
                </a:solidFill>
                <a:latin typeface="Arial"/>
                <a:cs typeface="Arial"/>
              </a:rPr>
              <a:t>Je</a:t>
            </a:r>
            <a:r>
              <a:rPr sz="1100" b="1" spc="-80" dirty="0">
                <a:solidFill>
                  <a:srgbClr val="706D6E"/>
                </a:solidFill>
                <a:latin typeface="Arial"/>
                <a:cs typeface="Arial"/>
              </a:rPr>
              <a:t>e</a:t>
            </a:r>
            <a:r>
              <a:rPr sz="1100" b="1" spc="-90" dirty="0">
                <a:solidFill>
                  <a:srgbClr val="8E898C"/>
                </a:solidFill>
                <a:latin typeface="Arial"/>
                <a:cs typeface="Arial"/>
              </a:rPr>
              <a:t>wayy</a:t>
            </a:r>
            <a:r>
              <a:rPr sz="1100" b="1" spc="-95" dirty="0">
                <a:solidFill>
                  <a:srgbClr val="8E898C"/>
                </a:solidFill>
                <a:latin typeface="Arial"/>
                <a:cs typeface="Arial"/>
              </a:rPr>
              <a:t>p</a:t>
            </a:r>
            <a:r>
              <a:rPr sz="1100" b="1" spc="-35" dirty="0">
                <a:solidFill>
                  <a:srgbClr val="8E898C"/>
                </a:solidFill>
                <a:latin typeface="Arial"/>
                <a:cs typeface="Arial"/>
              </a:rPr>
              <a:t>.</a:t>
            </a:r>
            <a:r>
              <a:rPr sz="1100" b="1" spc="-70" dirty="0">
                <a:solidFill>
                  <a:srgbClr val="8E898C"/>
                </a:solidFill>
                <a:latin typeface="Arial"/>
                <a:cs typeface="Arial"/>
              </a:rPr>
              <a:t>ro</a:t>
            </a:r>
            <a:r>
              <a:rPr sz="1100" b="1" spc="-120" dirty="0">
                <a:solidFill>
                  <a:srgbClr val="8E898C"/>
                </a:solidFill>
                <a:latin typeface="Arial"/>
                <a:cs typeface="Arial"/>
              </a:rPr>
              <a:t>m</a:t>
            </a:r>
            <a:r>
              <a:rPr sz="1100" b="1" spc="-95" dirty="0">
                <a:solidFill>
                  <a:srgbClr val="8E898C"/>
                </a:solidFill>
                <a:latin typeface="Arial"/>
                <a:cs typeface="Arial"/>
              </a:rPr>
              <a:t>o</a:t>
            </a:r>
            <a:r>
              <a:rPr sz="1100" b="1" spc="-35" dirty="0">
                <a:solidFill>
                  <a:srgbClr val="8E898C"/>
                </a:solidFill>
                <a:latin typeface="Arial"/>
                <a:cs typeface="Arial"/>
              </a:rPr>
              <a:t>.</a:t>
            </a:r>
            <a:r>
              <a:rPr sz="1100" b="1" spc="-50" dirty="0">
                <a:solidFill>
                  <a:srgbClr val="8E898C"/>
                </a:solidFill>
                <a:latin typeface="Arial"/>
                <a:cs typeface="Arial"/>
              </a:rPr>
              <a:t>t</a:t>
            </a:r>
            <a:r>
              <a:rPr sz="1100" b="1" spc="-65" dirty="0">
                <a:solidFill>
                  <a:srgbClr val="706D6E"/>
                </a:solidFill>
                <a:latin typeface="Arial"/>
                <a:cs typeface="Arial"/>
              </a:rPr>
              <a:t>io</a:t>
            </a:r>
            <a:r>
              <a:rPr sz="1100" b="1" spc="-90" dirty="0">
                <a:solidFill>
                  <a:srgbClr val="8E898C"/>
                </a:solidFill>
                <a:latin typeface="Arial"/>
                <a:cs typeface="Arial"/>
              </a:rPr>
              <a:t>n</a:t>
            </a:r>
            <a:r>
              <a:rPr sz="1100" b="1" spc="-80" dirty="0">
                <a:solidFill>
                  <a:srgbClr val="706D6E"/>
                </a:solidFill>
                <a:latin typeface="Arial"/>
                <a:cs typeface="Arial"/>
              </a:rPr>
              <a:t>s</a:t>
            </a:r>
            <a:r>
              <a:rPr sz="1100" b="1" spc="-145" dirty="0">
                <a:solidFill>
                  <a:srgbClr val="706D6E"/>
                </a:solidFill>
                <a:latin typeface="Arial"/>
                <a:cs typeface="Arial"/>
              </a:rPr>
              <a:t> </a:t>
            </a:r>
            <a:r>
              <a:rPr sz="1100" b="1" i="1" spc="-5" dirty="0">
                <a:solidFill>
                  <a:srgbClr val="8E898C"/>
                </a:solidFill>
                <a:latin typeface="Arial-BoldItalicMT"/>
                <a:cs typeface="Arial-BoldItalicMT"/>
              </a:rPr>
              <a:t>tor</a:t>
            </a:r>
            <a:r>
              <a:rPr sz="1100" b="1" i="1" spc="-65" dirty="0">
                <a:solidFill>
                  <a:srgbClr val="8E898C"/>
                </a:solidFill>
                <a:latin typeface="Arial-BoldItalicMT"/>
                <a:cs typeface="Arial-BoldItalicMT"/>
              </a:rPr>
              <a:t> </a:t>
            </a:r>
            <a:r>
              <a:rPr sz="1100" b="1" spc="-85" dirty="0">
                <a:solidFill>
                  <a:srgbClr val="706D6E"/>
                </a:solidFill>
                <a:latin typeface="Arial"/>
                <a:cs typeface="Arial"/>
              </a:rPr>
              <a:t>pro</a:t>
            </a:r>
            <a:r>
              <a:rPr sz="1100" b="1" spc="-130" dirty="0">
                <a:solidFill>
                  <a:srgbClr val="8E898C"/>
                </a:solidFill>
                <a:latin typeface="Arial"/>
                <a:cs typeface="Arial"/>
              </a:rPr>
              <a:t>m</a:t>
            </a:r>
            <a:r>
              <a:rPr sz="1100" b="1" spc="-95" dirty="0">
                <a:solidFill>
                  <a:srgbClr val="706D6E"/>
                </a:solidFill>
                <a:latin typeface="Arial"/>
                <a:cs typeface="Arial"/>
              </a:rPr>
              <a:t>o</a:t>
            </a:r>
            <a:r>
              <a:rPr sz="1100" b="1" spc="-45" dirty="0">
                <a:solidFill>
                  <a:srgbClr val="ACA7AA"/>
                </a:solidFill>
                <a:latin typeface="Arial"/>
                <a:cs typeface="Arial"/>
              </a:rPr>
              <a:t>.</a:t>
            </a:r>
            <a:r>
              <a:rPr sz="1100" b="1" spc="-65" dirty="0">
                <a:solidFill>
                  <a:srgbClr val="706D6E"/>
                </a:solidFill>
                <a:latin typeface="Arial"/>
                <a:cs typeface="Arial"/>
              </a:rPr>
              <a:t>s/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279</Words>
  <Application>Microsoft Macintosh PowerPoint</Application>
  <PresentationFormat>Custom</PresentationFormat>
  <Paragraphs>39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Arial-BoldItalicMT</vt:lpstr>
      <vt:lpstr>Calibri</vt:lpstr>
      <vt:lpstr>Times New Roman</vt:lpstr>
      <vt:lpstr>Office Theme</vt:lpstr>
      <vt:lpstr>Hiding in Plain Sight  Polarization and Extremism Online Impacting Youth in Appalachia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Trolls and  Nonstate  Bad Actors</vt:lpstr>
      <vt:lpstr>PowerPoint Presentation</vt:lpstr>
      <vt:lpstr>PowerPoint Presentation</vt:lpstr>
      <vt:lpstr>PowerPoint Presentation</vt:lpstr>
      <vt:lpstr>PowerPoint Presentation</vt:lpstr>
      <vt:lpstr>myth of the lone wolf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Instagram Experiment</vt:lpstr>
      <vt:lpstr>"Children are like sunflowers. They will  turn to whatever light is shining on them."</vt:lpstr>
      <vt:lpstr>Thank you.   Dana Coester dana.coester@mail.wvu.edu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Rural Digital Youth Resiliency project</dc:title>
  <dc:creator>Dan coester</dc:creator>
  <cp:keywords>DAEtpG4G40c,BAEa6BgjZ4w</cp:keywords>
  <cp:lastModifiedBy>Jake Stump</cp:lastModifiedBy>
  <cp:revision>6</cp:revision>
  <dcterms:created xsi:type="dcterms:W3CDTF">2021-10-25T13:24:49Z</dcterms:created>
  <dcterms:modified xsi:type="dcterms:W3CDTF">2022-10-13T18:49:27Z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2021-10-25T00:00:00Z</vt:filetime>
  </property>
  <property fmtid="{D5CDD505-2E9C-101B-9397-08002B2CF9AE}" pid="3" name="Creator">
    <vt:lpwstr>Canva</vt:lpwstr>
  </property>
  <property fmtid="{D5CDD505-2E9C-101B-9397-08002B2CF9AE}" pid="4" name="LastSaved">
    <vt:filetime>2021-10-25T00:00:00Z</vt:filetime>
  </property>
</Properties>
</file>