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2" r:id="rId27"/>
    <p:sldId id="283" r:id="rId28"/>
    <p:sldId id="284" r:id="rId29"/>
    <p:sldId id="285" r:id="rId30"/>
    <p:sldId id="287" r:id="rId31"/>
    <p:sldId id="286" r:id="rId32"/>
    <p:sldId id="288" r:id="rId33"/>
    <p:sldId id="291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89639-B356-454C-85D8-C1B717059E9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63E28B2-2EA8-4F63-ADDF-378DDEF4F9E8}">
      <dgm:prSet/>
      <dgm:spPr/>
      <dgm:t>
        <a:bodyPr/>
        <a:lstStyle/>
        <a:p>
          <a:r>
            <a:rPr lang="en-US"/>
            <a:t>Population and “Type of Population” </a:t>
          </a:r>
        </a:p>
      </dgm:t>
    </dgm:pt>
    <dgm:pt modelId="{9DE5B0CC-667A-4002-B7BA-AB38758D15B3}" type="parTrans" cxnId="{F3C0B6FF-F6BC-47F0-B062-2ADD52AC4D67}">
      <dgm:prSet/>
      <dgm:spPr/>
      <dgm:t>
        <a:bodyPr/>
        <a:lstStyle/>
        <a:p>
          <a:endParaRPr lang="en-US"/>
        </a:p>
      </dgm:t>
    </dgm:pt>
    <dgm:pt modelId="{5F3A321E-B942-4FC2-AA44-1B0F4AF3463F}" type="sibTrans" cxnId="{F3C0B6FF-F6BC-47F0-B062-2ADD52AC4D67}">
      <dgm:prSet/>
      <dgm:spPr/>
      <dgm:t>
        <a:bodyPr/>
        <a:lstStyle/>
        <a:p>
          <a:endParaRPr lang="en-US"/>
        </a:p>
      </dgm:t>
    </dgm:pt>
    <dgm:pt modelId="{A3441A8C-AB03-4C6F-9D4F-D5A470CDA729}">
      <dgm:prSet/>
      <dgm:spPr/>
      <dgm:t>
        <a:bodyPr/>
        <a:lstStyle/>
        <a:p>
          <a:r>
            <a:rPr lang="en-US"/>
            <a:t>Taxbase!!!</a:t>
          </a:r>
        </a:p>
      </dgm:t>
    </dgm:pt>
    <dgm:pt modelId="{0C8652BF-62E5-4532-BD67-2B4095480A61}" type="parTrans" cxnId="{AE2B95CD-DD5E-4149-9C4C-67ADE6462A79}">
      <dgm:prSet/>
      <dgm:spPr/>
      <dgm:t>
        <a:bodyPr/>
        <a:lstStyle/>
        <a:p>
          <a:endParaRPr lang="en-US"/>
        </a:p>
      </dgm:t>
    </dgm:pt>
    <dgm:pt modelId="{BF64DACF-6EF0-4B29-B3C0-692B26C03D91}" type="sibTrans" cxnId="{AE2B95CD-DD5E-4149-9C4C-67ADE6462A79}">
      <dgm:prSet/>
      <dgm:spPr/>
      <dgm:t>
        <a:bodyPr/>
        <a:lstStyle/>
        <a:p>
          <a:endParaRPr lang="en-US"/>
        </a:p>
      </dgm:t>
    </dgm:pt>
    <dgm:pt modelId="{D2D4831D-4D3A-4F34-9D49-95DB18C89CE1}">
      <dgm:prSet/>
      <dgm:spPr/>
      <dgm:t>
        <a:bodyPr/>
        <a:lstStyle/>
        <a:p>
          <a:r>
            <a:rPr lang="en-US"/>
            <a:t>Jobs are critical but ………….</a:t>
          </a:r>
        </a:p>
      </dgm:t>
    </dgm:pt>
    <dgm:pt modelId="{C6D13E29-E7BA-4329-9791-05DEFB5D3BC3}" type="parTrans" cxnId="{7252F103-1DA8-4FB4-BE69-BD4BEE453087}">
      <dgm:prSet/>
      <dgm:spPr/>
      <dgm:t>
        <a:bodyPr/>
        <a:lstStyle/>
        <a:p>
          <a:endParaRPr lang="en-US"/>
        </a:p>
      </dgm:t>
    </dgm:pt>
    <dgm:pt modelId="{BC86E702-02B0-424F-A14A-7502BCFC56A4}" type="sibTrans" cxnId="{7252F103-1DA8-4FB4-BE69-BD4BEE453087}">
      <dgm:prSet/>
      <dgm:spPr/>
      <dgm:t>
        <a:bodyPr/>
        <a:lstStyle/>
        <a:p>
          <a:endParaRPr lang="en-US"/>
        </a:p>
      </dgm:t>
    </dgm:pt>
    <dgm:pt modelId="{7B876B64-DDFD-41AF-A1BD-AE96E6135983}" type="pres">
      <dgm:prSet presAssocID="{48F89639-B356-454C-85D8-C1B717059E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93A962-2959-4883-B83C-054E430319CD}" type="pres">
      <dgm:prSet presAssocID="{363E28B2-2EA8-4F63-ADDF-378DDEF4F9E8}" presName="hierRoot1" presStyleCnt="0"/>
      <dgm:spPr/>
    </dgm:pt>
    <dgm:pt modelId="{51AC59A2-71C1-4C97-8837-C4F137B16C40}" type="pres">
      <dgm:prSet presAssocID="{363E28B2-2EA8-4F63-ADDF-378DDEF4F9E8}" presName="composite" presStyleCnt="0"/>
      <dgm:spPr/>
    </dgm:pt>
    <dgm:pt modelId="{ACA01108-E7CC-4FFB-B17C-5A5A317924EC}" type="pres">
      <dgm:prSet presAssocID="{363E28B2-2EA8-4F63-ADDF-378DDEF4F9E8}" presName="background" presStyleLbl="node0" presStyleIdx="0" presStyleCnt="3"/>
      <dgm:spPr/>
    </dgm:pt>
    <dgm:pt modelId="{D1411C13-7B54-45AA-AD80-9B85EA326DA2}" type="pres">
      <dgm:prSet presAssocID="{363E28B2-2EA8-4F63-ADDF-378DDEF4F9E8}" presName="text" presStyleLbl="fgAcc0" presStyleIdx="0" presStyleCnt="3">
        <dgm:presLayoutVars>
          <dgm:chPref val="3"/>
        </dgm:presLayoutVars>
      </dgm:prSet>
      <dgm:spPr/>
    </dgm:pt>
    <dgm:pt modelId="{26857A4F-D781-4D3A-8030-681F2FF6621C}" type="pres">
      <dgm:prSet presAssocID="{363E28B2-2EA8-4F63-ADDF-378DDEF4F9E8}" presName="hierChild2" presStyleCnt="0"/>
      <dgm:spPr/>
    </dgm:pt>
    <dgm:pt modelId="{B4682829-00B0-4892-85D0-10E7BF839416}" type="pres">
      <dgm:prSet presAssocID="{A3441A8C-AB03-4C6F-9D4F-D5A470CDA729}" presName="hierRoot1" presStyleCnt="0"/>
      <dgm:spPr/>
    </dgm:pt>
    <dgm:pt modelId="{0695A319-25B5-48BB-9667-56734978F758}" type="pres">
      <dgm:prSet presAssocID="{A3441A8C-AB03-4C6F-9D4F-D5A470CDA729}" presName="composite" presStyleCnt="0"/>
      <dgm:spPr/>
    </dgm:pt>
    <dgm:pt modelId="{96A60D50-E9DB-4A66-8FA3-78BBE77B0CD1}" type="pres">
      <dgm:prSet presAssocID="{A3441A8C-AB03-4C6F-9D4F-D5A470CDA729}" presName="background" presStyleLbl="node0" presStyleIdx="1" presStyleCnt="3"/>
      <dgm:spPr/>
    </dgm:pt>
    <dgm:pt modelId="{A695C1E3-4FD5-4B1C-B026-2F2C0C09E6FD}" type="pres">
      <dgm:prSet presAssocID="{A3441A8C-AB03-4C6F-9D4F-D5A470CDA729}" presName="text" presStyleLbl="fgAcc0" presStyleIdx="1" presStyleCnt="3">
        <dgm:presLayoutVars>
          <dgm:chPref val="3"/>
        </dgm:presLayoutVars>
      </dgm:prSet>
      <dgm:spPr/>
    </dgm:pt>
    <dgm:pt modelId="{DC063E97-6CAC-40FB-A559-C2A4598F5861}" type="pres">
      <dgm:prSet presAssocID="{A3441A8C-AB03-4C6F-9D4F-D5A470CDA729}" presName="hierChild2" presStyleCnt="0"/>
      <dgm:spPr/>
    </dgm:pt>
    <dgm:pt modelId="{9FDC4FF0-3EED-43A8-85C0-39EA2C8762DF}" type="pres">
      <dgm:prSet presAssocID="{D2D4831D-4D3A-4F34-9D49-95DB18C89CE1}" presName="hierRoot1" presStyleCnt="0"/>
      <dgm:spPr/>
    </dgm:pt>
    <dgm:pt modelId="{8E0333BA-25ED-4551-BC21-F1800052F07F}" type="pres">
      <dgm:prSet presAssocID="{D2D4831D-4D3A-4F34-9D49-95DB18C89CE1}" presName="composite" presStyleCnt="0"/>
      <dgm:spPr/>
    </dgm:pt>
    <dgm:pt modelId="{9C976CA7-B0AC-42D3-8868-8C487EA4D42D}" type="pres">
      <dgm:prSet presAssocID="{D2D4831D-4D3A-4F34-9D49-95DB18C89CE1}" presName="background" presStyleLbl="node0" presStyleIdx="2" presStyleCnt="3"/>
      <dgm:spPr/>
    </dgm:pt>
    <dgm:pt modelId="{4B3F011E-9824-47B9-8C58-747F88406F4C}" type="pres">
      <dgm:prSet presAssocID="{D2D4831D-4D3A-4F34-9D49-95DB18C89CE1}" presName="text" presStyleLbl="fgAcc0" presStyleIdx="2" presStyleCnt="3">
        <dgm:presLayoutVars>
          <dgm:chPref val="3"/>
        </dgm:presLayoutVars>
      </dgm:prSet>
      <dgm:spPr/>
    </dgm:pt>
    <dgm:pt modelId="{D5BE5A63-219B-4292-9587-F83DA9E9C155}" type="pres">
      <dgm:prSet presAssocID="{D2D4831D-4D3A-4F34-9D49-95DB18C89CE1}" presName="hierChild2" presStyleCnt="0"/>
      <dgm:spPr/>
    </dgm:pt>
  </dgm:ptLst>
  <dgm:cxnLst>
    <dgm:cxn modelId="{83DCBF02-0A1B-495E-9F7E-07FF26A2D06D}" type="presOf" srcId="{A3441A8C-AB03-4C6F-9D4F-D5A470CDA729}" destId="{A695C1E3-4FD5-4B1C-B026-2F2C0C09E6FD}" srcOrd="0" destOrd="0" presId="urn:microsoft.com/office/officeart/2005/8/layout/hierarchy1"/>
    <dgm:cxn modelId="{7252F103-1DA8-4FB4-BE69-BD4BEE453087}" srcId="{48F89639-B356-454C-85D8-C1B717059E9A}" destId="{D2D4831D-4D3A-4F34-9D49-95DB18C89CE1}" srcOrd="2" destOrd="0" parTransId="{C6D13E29-E7BA-4329-9791-05DEFB5D3BC3}" sibTransId="{BC86E702-02B0-424F-A14A-7502BCFC56A4}"/>
    <dgm:cxn modelId="{2A8B4A2B-3F8D-4A61-AA47-46A8DAFD2228}" type="presOf" srcId="{48F89639-B356-454C-85D8-C1B717059E9A}" destId="{7B876B64-DDFD-41AF-A1BD-AE96E6135983}" srcOrd="0" destOrd="0" presId="urn:microsoft.com/office/officeart/2005/8/layout/hierarchy1"/>
    <dgm:cxn modelId="{65A37C6C-3DD3-433C-A384-42C7055AC0B9}" type="presOf" srcId="{363E28B2-2EA8-4F63-ADDF-378DDEF4F9E8}" destId="{D1411C13-7B54-45AA-AD80-9B85EA326DA2}" srcOrd="0" destOrd="0" presId="urn:microsoft.com/office/officeart/2005/8/layout/hierarchy1"/>
    <dgm:cxn modelId="{CAC062A9-A998-4FE9-8233-AF50921A81D4}" type="presOf" srcId="{D2D4831D-4D3A-4F34-9D49-95DB18C89CE1}" destId="{4B3F011E-9824-47B9-8C58-747F88406F4C}" srcOrd="0" destOrd="0" presId="urn:microsoft.com/office/officeart/2005/8/layout/hierarchy1"/>
    <dgm:cxn modelId="{AE2B95CD-DD5E-4149-9C4C-67ADE6462A79}" srcId="{48F89639-B356-454C-85D8-C1B717059E9A}" destId="{A3441A8C-AB03-4C6F-9D4F-D5A470CDA729}" srcOrd="1" destOrd="0" parTransId="{0C8652BF-62E5-4532-BD67-2B4095480A61}" sibTransId="{BF64DACF-6EF0-4B29-B3C0-692B26C03D91}"/>
    <dgm:cxn modelId="{F3C0B6FF-F6BC-47F0-B062-2ADD52AC4D67}" srcId="{48F89639-B356-454C-85D8-C1B717059E9A}" destId="{363E28B2-2EA8-4F63-ADDF-378DDEF4F9E8}" srcOrd="0" destOrd="0" parTransId="{9DE5B0CC-667A-4002-B7BA-AB38758D15B3}" sibTransId="{5F3A321E-B942-4FC2-AA44-1B0F4AF3463F}"/>
    <dgm:cxn modelId="{46B11B01-8B95-4539-9593-AD50D72D56EE}" type="presParOf" srcId="{7B876B64-DDFD-41AF-A1BD-AE96E6135983}" destId="{0693A962-2959-4883-B83C-054E430319CD}" srcOrd="0" destOrd="0" presId="urn:microsoft.com/office/officeart/2005/8/layout/hierarchy1"/>
    <dgm:cxn modelId="{11850496-1F4E-4C23-9C4F-F10B2788AE12}" type="presParOf" srcId="{0693A962-2959-4883-B83C-054E430319CD}" destId="{51AC59A2-71C1-4C97-8837-C4F137B16C40}" srcOrd="0" destOrd="0" presId="urn:microsoft.com/office/officeart/2005/8/layout/hierarchy1"/>
    <dgm:cxn modelId="{8707B9B4-14E9-4C57-AA1E-76E446F43089}" type="presParOf" srcId="{51AC59A2-71C1-4C97-8837-C4F137B16C40}" destId="{ACA01108-E7CC-4FFB-B17C-5A5A317924EC}" srcOrd="0" destOrd="0" presId="urn:microsoft.com/office/officeart/2005/8/layout/hierarchy1"/>
    <dgm:cxn modelId="{564670E5-4B5C-403D-98E2-82D628F51344}" type="presParOf" srcId="{51AC59A2-71C1-4C97-8837-C4F137B16C40}" destId="{D1411C13-7B54-45AA-AD80-9B85EA326DA2}" srcOrd="1" destOrd="0" presId="urn:microsoft.com/office/officeart/2005/8/layout/hierarchy1"/>
    <dgm:cxn modelId="{E4CFE4FF-3C24-4DE9-8108-48054731C9FA}" type="presParOf" srcId="{0693A962-2959-4883-B83C-054E430319CD}" destId="{26857A4F-D781-4D3A-8030-681F2FF6621C}" srcOrd="1" destOrd="0" presId="urn:microsoft.com/office/officeart/2005/8/layout/hierarchy1"/>
    <dgm:cxn modelId="{1F88E97E-1E11-4D8A-BC6F-8E933733F919}" type="presParOf" srcId="{7B876B64-DDFD-41AF-A1BD-AE96E6135983}" destId="{B4682829-00B0-4892-85D0-10E7BF839416}" srcOrd="1" destOrd="0" presId="urn:microsoft.com/office/officeart/2005/8/layout/hierarchy1"/>
    <dgm:cxn modelId="{7FF809B0-C4F3-4E68-A2F1-787E5D80A5FF}" type="presParOf" srcId="{B4682829-00B0-4892-85D0-10E7BF839416}" destId="{0695A319-25B5-48BB-9667-56734978F758}" srcOrd="0" destOrd="0" presId="urn:microsoft.com/office/officeart/2005/8/layout/hierarchy1"/>
    <dgm:cxn modelId="{FA19301E-1C32-4095-9E52-909A3097B07B}" type="presParOf" srcId="{0695A319-25B5-48BB-9667-56734978F758}" destId="{96A60D50-E9DB-4A66-8FA3-78BBE77B0CD1}" srcOrd="0" destOrd="0" presId="urn:microsoft.com/office/officeart/2005/8/layout/hierarchy1"/>
    <dgm:cxn modelId="{28D8169E-F9B5-4F54-8EF2-739887EB4B37}" type="presParOf" srcId="{0695A319-25B5-48BB-9667-56734978F758}" destId="{A695C1E3-4FD5-4B1C-B026-2F2C0C09E6FD}" srcOrd="1" destOrd="0" presId="urn:microsoft.com/office/officeart/2005/8/layout/hierarchy1"/>
    <dgm:cxn modelId="{849BF57E-EFFF-4893-8973-18CBD306C1B0}" type="presParOf" srcId="{B4682829-00B0-4892-85D0-10E7BF839416}" destId="{DC063E97-6CAC-40FB-A559-C2A4598F5861}" srcOrd="1" destOrd="0" presId="urn:microsoft.com/office/officeart/2005/8/layout/hierarchy1"/>
    <dgm:cxn modelId="{958F2439-83CD-4A58-B875-4BBE87C539E1}" type="presParOf" srcId="{7B876B64-DDFD-41AF-A1BD-AE96E6135983}" destId="{9FDC4FF0-3EED-43A8-85C0-39EA2C8762DF}" srcOrd="2" destOrd="0" presId="urn:microsoft.com/office/officeart/2005/8/layout/hierarchy1"/>
    <dgm:cxn modelId="{05E4CE71-82B9-486F-BD14-CD96CB4B89B9}" type="presParOf" srcId="{9FDC4FF0-3EED-43A8-85C0-39EA2C8762DF}" destId="{8E0333BA-25ED-4551-BC21-F1800052F07F}" srcOrd="0" destOrd="0" presId="urn:microsoft.com/office/officeart/2005/8/layout/hierarchy1"/>
    <dgm:cxn modelId="{C3C2DEB3-7936-4F4A-9FDB-7D9296DA86F5}" type="presParOf" srcId="{8E0333BA-25ED-4551-BC21-F1800052F07F}" destId="{9C976CA7-B0AC-42D3-8868-8C487EA4D42D}" srcOrd="0" destOrd="0" presId="urn:microsoft.com/office/officeart/2005/8/layout/hierarchy1"/>
    <dgm:cxn modelId="{8CACD3B3-DE8C-4379-A531-DCEEC7807CC6}" type="presParOf" srcId="{8E0333BA-25ED-4551-BC21-F1800052F07F}" destId="{4B3F011E-9824-47B9-8C58-747F88406F4C}" srcOrd="1" destOrd="0" presId="urn:microsoft.com/office/officeart/2005/8/layout/hierarchy1"/>
    <dgm:cxn modelId="{F02A10E1-F4F0-4C54-AF88-0C09674F7049}" type="presParOf" srcId="{9FDC4FF0-3EED-43A8-85C0-39EA2C8762DF}" destId="{D5BE5A63-219B-4292-9587-F83DA9E9C1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1108-E7CC-4FFB-B17C-5A5A317924EC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11C13-7B54-45AA-AD80-9B85EA326DA2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Population and “Type of Population” </a:t>
          </a:r>
        </a:p>
      </dsp:txBody>
      <dsp:txXfrm>
        <a:off x="369163" y="865197"/>
        <a:ext cx="2740203" cy="1701388"/>
      </dsp:txXfrm>
    </dsp:sp>
    <dsp:sp modelId="{96A60D50-E9DB-4A66-8FA3-78BBE77B0CD1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5C1E3-4FD5-4B1C-B026-2F2C0C09E6FD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Taxbase!!!</a:t>
          </a:r>
        </a:p>
      </dsp:txBody>
      <dsp:txXfrm>
        <a:off x="3847692" y="865197"/>
        <a:ext cx="2740203" cy="1701388"/>
      </dsp:txXfrm>
    </dsp:sp>
    <dsp:sp modelId="{9C976CA7-B0AC-42D3-8868-8C487EA4D42D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F011E-9824-47B9-8C58-747F88406F4C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Jobs are critical but ………….</a:t>
          </a:r>
        </a:p>
      </dsp:txBody>
      <dsp:txXfrm>
        <a:off x="7326222" y="8651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56F6B-4F5A-4A51-A371-D9B638C82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754E7-5517-44A9-9073-D1C4D342C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086B1-1C6F-4EAF-BB95-A611C943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BD84-1B7E-415A-A7FF-7618353C31DB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54062-5B81-4DD4-9E5F-1E89DF03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5D8B3-CE14-4596-A1BD-49F8E94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1-7586-4BF0-9E03-E9F8CA41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1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A2981-16A6-470A-ADB3-3F04E14F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BAE63-DE72-4D6D-978A-6A159FAF1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2C678-1CD0-4FB3-8857-F8498BD9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BD84-1B7E-415A-A7FF-7618353C31DB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478AB-78B0-4B6A-806C-8113D1D2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3BD3B-1E4B-4C5A-81D5-7D105EE8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1-7586-4BF0-9E03-E9F8CA41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4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03302-83DA-46BA-B5BA-EE5A282F5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48964-7C92-42A8-BD50-6C31D9F87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AFD4-3D53-4F2A-8B9F-E3EFD45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BD84-1B7E-415A-A7FF-7618353C31DB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EA9F4-F019-4D53-9D1B-AA80FBA7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971DB-E3AF-4B49-AF3A-8A9E1E10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1-7586-4BF0-9E03-E9F8CA41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0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10B5-B004-4862-8956-E405C565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7B956-773F-422B-AEE6-769EB4433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A47D0-D467-4A87-8A4E-58008703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BD84-1B7E-415A-A7FF-7618353C31DB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61D0B-A385-4718-9B06-852B0947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AF5D7-9EC6-4BD2-B741-5CFFA5F3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1-7586-4BF0-9E03-E9F8CA41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3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C55EF-0CC9-4042-8CD9-5A147328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2F63A-9648-4F37-A288-974BFF370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4569E-C198-4633-A9D7-AD46973C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BD84-1B7E-415A-A7FF-7618353C31DB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AD49D-0630-42D2-9DB6-A0D79E9D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735E-DA9A-4B33-9E24-2CBDB2E9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1-7586-4BF0-9E03-E9F8CA41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6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841C-EFD8-474E-876D-DB854142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C2F62-757E-4C91-884D-DFA40665B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9EF20-473C-421E-A138-9ACF2F748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5BBB0-1A13-4175-87AA-5EC4ECF3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BD84-1B7E-415A-A7FF-7618353C31DB}" type="datetimeFigureOut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B1725-5A0C-4E41-B1DD-FA08A33B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DA46E-3117-419D-A3D9-A82569F6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1-7586-4BF0-9E03-E9F8CA41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0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941E-3D7D-4F28-A211-1C7634976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94C6E-BB2E-4FD2-A703-AAAC4DD2E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A2CDA-F640-4D92-B13F-25B55701D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B81B6-4684-4D3C-9D70-65C10875E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2F1A9-8798-4F7C-ACAE-12BA39B60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82DFA8-A4C3-4707-B236-C4A41D673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BD84-1B7E-415A-A7FF-7618353C31DB}" type="datetimeFigureOut">
              <a:rPr lang="en-US" smtClean="0"/>
              <a:t>10/6/19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27BE72-C3D0-4763-AE51-9DFB5EF0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711B4-B743-4C76-82E3-14CA970B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1-7586-4BF0-9E03-E9F8CA41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5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2090-72BD-43A6-B459-4A6B1E0F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6E911-8E4B-4E4C-9F25-F2B0826B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BD84-1B7E-415A-A7FF-7618353C31DB}" type="datetimeFigureOut">
              <a:rPr lang="en-US" smtClean="0"/>
              <a:t>10/6/19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17684-6AA4-4DF3-85AB-3760D9AB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EC608-7DD7-4680-8989-1BC0D272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1-7586-4BF0-9E03-E9F8CA41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0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68205-C74F-49C5-8248-0938AEB4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BD84-1B7E-415A-A7FF-7618353C31DB}" type="datetimeFigureOut">
              <a:rPr lang="en-US" smtClean="0"/>
              <a:t>10/6/19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BCF90-5B5C-484C-B104-B623424B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E963C-50D0-47E8-8614-E93FF5BE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1-7586-4BF0-9E03-E9F8CA41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2DA6-5BAF-463D-8789-B3BCD93C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C0F43-52C8-4274-9E97-42858583B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25C23-1A8B-4236-BDC6-586879EB9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BD080-290A-41EE-9601-6E27F116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BD84-1B7E-415A-A7FF-7618353C31DB}" type="datetimeFigureOut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51E26-C57C-45C4-8290-8340FE6B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2C2CA-37B1-48B4-968C-3109549C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1-7586-4BF0-9E03-E9F8CA41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5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F162-72DA-45E9-8A50-121A21FB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1C5C8-E73E-4CF4-B87E-42B5FB50F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8EA7E-6D33-4D14-A00A-57905C6EE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83591-F232-48E8-BD3C-4482E775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BD84-1B7E-415A-A7FF-7618353C31DB}" type="datetimeFigureOut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CFC5B-C74A-4C37-83E8-89F0E9D3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1BEE7-6512-402E-9AD8-F9C77986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1-7586-4BF0-9E03-E9F8CA41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0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AAF8A-1595-45BC-8253-D8B998C6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4B1BE-B0EE-4D54-974A-2BAFA0BE0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F4FDF-60C3-46CD-81B1-54821B0F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BD84-1B7E-415A-A7FF-7618353C31DB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DEFF3-BDF4-4389-ABBE-89FD6CC46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99DEA-B4A4-4477-A482-73B8A4713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7F6F1-7586-4BF0-9E03-E9F8CA41B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0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88FFF8-CCBE-4CBD-9446-F8744D06B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Academic Media Day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E141B-86D9-401E-97A0-8ADA4894E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Through a Different Lens: The Arts as a Key to Population Growth and Retention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9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4C463-DB95-4DB2-968A-5E25BEAD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things about Artists!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7BE3-AF4E-46CA-A41B-B18C83D37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Students in the Arts are able to accept and give criticism.</a:t>
            </a:r>
          </a:p>
        </p:txBody>
      </p:sp>
    </p:spTree>
    <p:extLst>
      <p:ext uri="{BB962C8B-B14F-4D97-AF65-F5344CB8AC3E}">
        <p14:creationId xmlns:p14="http://schemas.microsoft.com/office/powerpoint/2010/main" val="27556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4C463-DB95-4DB2-968A-5E25BEAD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things about Artists!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7BE3-AF4E-46CA-A41B-B18C83D37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Students in the Arts are able to accept and give criticism.</a:t>
            </a:r>
          </a:p>
          <a:p>
            <a:r>
              <a:rPr lang="en-US" sz="2400">
                <a:solidFill>
                  <a:srgbClr val="000000"/>
                </a:solidFill>
              </a:rPr>
              <a:t>Successful Artists are Adaptable</a:t>
            </a:r>
          </a:p>
        </p:txBody>
      </p:sp>
    </p:spTree>
    <p:extLst>
      <p:ext uri="{BB962C8B-B14F-4D97-AF65-F5344CB8AC3E}">
        <p14:creationId xmlns:p14="http://schemas.microsoft.com/office/powerpoint/2010/main" val="145201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35F71-7C36-4248-902D-FE934CD0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things about Artists!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F50DA-FA20-47ED-9D19-90D36A80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Students in the Arts are able to accept and give criticism.</a:t>
            </a:r>
          </a:p>
          <a:p>
            <a:r>
              <a:rPr lang="en-US" sz="2400">
                <a:solidFill>
                  <a:srgbClr val="000000"/>
                </a:solidFill>
              </a:rPr>
              <a:t>Successful Artists are Adaptable</a:t>
            </a:r>
          </a:p>
          <a:p>
            <a:r>
              <a:rPr lang="en-US" sz="2400">
                <a:solidFill>
                  <a:srgbClr val="000000"/>
                </a:solidFill>
              </a:rPr>
              <a:t>Successful Artists have entrepreneurial qualities (whether they know it or not)</a:t>
            </a:r>
          </a:p>
        </p:txBody>
      </p:sp>
    </p:spTree>
    <p:extLst>
      <p:ext uri="{BB962C8B-B14F-4D97-AF65-F5344CB8AC3E}">
        <p14:creationId xmlns:p14="http://schemas.microsoft.com/office/powerpoint/2010/main" val="106711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35F71-7C36-4248-902D-FE934CD0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things about Artists!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F50DA-FA20-47ED-9D19-90D36A80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Students in the Arts are able to accept and give criticism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Successful Artists are Adaptable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Successful Artists have entrepreneurial qualities (whether they know it or not)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Successful Artists have some fundamental awareness of business realities</a:t>
            </a:r>
          </a:p>
        </p:txBody>
      </p:sp>
    </p:spTree>
    <p:extLst>
      <p:ext uri="{BB962C8B-B14F-4D97-AF65-F5344CB8AC3E}">
        <p14:creationId xmlns:p14="http://schemas.microsoft.com/office/powerpoint/2010/main" val="356856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35F71-7C36-4248-902D-FE934CD0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things about Artists!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F50DA-FA20-47ED-9D19-90D36A80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Students in the Arts are able to accept and give criticism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Successful Artists are Adaptable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Successful Artists have entrepreneurial qualities (whether they know it or not)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Successful Artists have some fundamental awareness of business realities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Artists understand joy vs fun and Successful Artists understand when there is a client </a:t>
            </a:r>
          </a:p>
        </p:txBody>
      </p:sp>
    </p:spTree>
    <p:extLst>
      <p:ext uri="{BB962C8B-B14F-4D97-AF65-F5344CB8AC3E}">
        <p14:creationId xmlns:p14="http://schemas.microsoft.com/office/powerpoint/2010/main" val="75356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35F71-7C36-4248-902D-FE934CD0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things about Artists!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F50DA-FA20-47ED-9D19-90D36A80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Students in the Arts are able to accept and give criticism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Successful Artists are Adaptable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Successful Artists have entrepreneurial qualities (whether they know it or not)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Successful Artists have some fundamental awareness of business realities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Artists understand joy vs fun and Successful Artists understand when there is a client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Performing artists work in teams and understand roles and community </a:t>
            </a:r>
          </a:p>
        </p:txBody>
      </p:sp>
    </p:spTree>
    <p:extLst>
      <p:ext uri="{BB962C8B-B14F-4D97-AF65-F5344CB8AC3E}">
        <p14:creationId xmlns:p14="http://schemas.microsoft.com/office/powerpoint/2010/main" val="217445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35F71-7C36-4248-902D-FE934CD0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things about Artists!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F50DA-FA20-47ED-9D19-90D36A80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Students in the Arts are able to accept and give criticism</a:t>
            </a:r>
          </a:p>
          <a:p>
            <a:r>
              <a:rPr lang="en-US" sz="2200" dirty="0">
                <a:solidFill>
                  <a:srgbClr val="000000"/>
                </a:solidFill>
              </a:rPr>
              <a:t>Successful Artists are Adaptable</a:t>
            </a:r>
          </a:p>
          <a:p>
            <a:r>
              <a:rPr lang="en-US" sz="2200" dirty="0">
                <a:solidFill>
                  <a:srgbClr val="000000"/>
                </a:solidFill>
              </a:rPr>
              <a:t>Successful Artists have entrepreneurial qualities (whether they know it or not)</a:t>
            </a:r>
          </a:p>
          <a:p>
            <a:r>
              <a:rPr lang="en-US" sz="2200" dirty="0">
                <a:solidFill>
                  <a:srgbClr val="000000"/>
                </a:solidFill>
              </a:rPr>
              <a:t>Successful Artists have some fundamental awareness of business realities</a:t>
            </a:r>
          </a:p>
          <a:p>
            <a:r>
              <a:rPr lang="en-US" sz="2200" dirty="0">
                <a:solidFill>
                  <a:srgbClr val="000000"/>
                </a:solidFill>
              </a:rPr>
              <a:t>Artists understand joy vs fun and Successful Artists understand when there is a client</a:t>
            </a:r>
          </a:p>
          <a:p>
            <a:r>
              <a:rPr lang="en-US" sz="2200" dirty="0">
                <a:solidFill>
                  <a:srgbClr val="000000"/>
                </a:solidFill>
              </a:rPr>
              <a:t>Performing artists work in teams and understand roles and community</a:t>
            </a:r>
          </a:p>
          <a:p>
            <a:r>
              <a:rPr lang="en-US" sz="2200" dirty="0">
                <a:solidFill>
                  <a:srgbClr val="000000"/>
                </a:solidFill>
              </a:rPr>
              <a:t>Most Artists understand the value of time and tend to be blunt- not universal) </a:t>
            </a:r>
          </a:p>
        </p:txBody>
      </p:sp>
    </p:spTree>
    <p:extLst>
      <p:ext uri="{BB962C8B-B14F-4D97-AF65-F5344CB8AC3E}">
        <p14:creationId xmlns:p14="http://schemas.microsoft.com/office/powerpoint/2010/main" val="1558468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4042-AD1E-4356-BC9C-8F5956E1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255598"/>
            <a:ext cx="10901471" cy="135071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/>
              <a:t>Artists Understand the Gig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858C9-716B-43F1-A67A-BC493F92D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449" y="5606310"/>
            <a:ext cx="10901471" cy="56038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After all we invented the word “gig” in the roaring 20’s!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4FB27A-EAFF-453A-83BC-3745A50A43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" r="-1" b="16682"/>
          <a:stretch/>
        </p:blipFill>
        <p:spPr>
          <a:xfrm>
            <a:off x="2880360" y="815159"/>
            <a:ext cx="6431280" cy="29754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36880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7D3EF1-0D98-4ED6-9C5C-B7459100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Some Clear Starting Points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40AB5D5-734E-4190-B9E8-9FB1476DD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522721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4741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06623C-9E4E-4660-A295-C13C5866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Rarely Discussed Opinion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4E0DF-3DEB-41CF-8F64-A3231F757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Rural and Urban Approaches are Similar</a:t>
            </a:r>
          </a:p>
        </p:txBody>
      </p:sp>
    </p:spTree>
    <p:extLst>
      <p:ext uri="{BB962C8B-B14F-4D97-AF65-F5344CB8AC3E}">
        <p14:creationId xmlns:p14="http://schemas.microsoft.com/office/powerpoint/2010/main" val="418872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AF4B53-FCB8-48E7-909C-8DB4003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Keith Jackson, Philip J. Faini/Falbo Family Dean. College of Creative Arts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FB2688-886B-4589-AF7C-27BD79FEE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41" y="1755719"/>
            <a:ext cx="5017318" cy="3338797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75124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706E1A-94FB-49C8-89FD-70C60E86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Great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964E-97A3-4CFD-AC55-30828E72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34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706E1A-94FB-49C8-89FD-70C60E86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Great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964E-97A3-4CFD-AC55-30828E72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Rural Prosperity through the Arts &amp; Creative Sector -NGA</a:t>
            </a:r>
          </a:p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59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706E1A-94FB-49C8-89FD-70C60E86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Great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964E-97A3-4CFD-AC55-30828E72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Rural Prosperity through the Arts &amp; Creative Sector –NGA</a:t>
            </a:r>
          </a:p>
          <a:p>
            <a:r>
              <a:rPr lang="en-US" sz="2000">
                <a:solidFill>
                  <a:srgbClr val="000000"/>
                </a:solidFill>
              </a:rPr>
              <a:t>SMU Data Arts</a:t>
            </a:r>
          </a:p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1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706E1A-94FB-49C8-89FD-70C60E86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Great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964E-97A3-4CFD-AC55-30828E72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Rural Prosperity through the Arts &amp; Creative Sector –NGA</a:t>
            </a:r>
          </a:p>
          <a:p>
            <a:r>
              <a:rPr lang="en-US" sz="2000">
                <a:solidFill>
                  <a:srgbClr val="000000"/>
                </a:solidFill>
              </a:rPr>
              <a:t>SMU Data Arts</a:t>
            </a:r>
          </a:p>
          <a:p>
            <a:r>
              <a:rPr lang="en-US" sz="2000">
                <a:solidFill>
                  <a:srgbClr val="000000"/>
                </a:solidFill>
              </a:rPr>
              <a:t>City Lab</a:t>
            </a:r>
          </a:p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41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706E1A-94FB-49C8-89FD-70C60E86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Great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964E-97A3-4CFD-AC55-30828E72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Rural Prosperity through the Arts &amp; Creative Sector –NGA</a:t>
            </a:r>
          </a:p>
          <a:p>
            <a:r>
              <a:rPr lang="en-US" sz="2000">
                <a:solidFill>
                  <a:srgbClr val="000000"/>
                </a:solidFill>
              </a:rPr>
              <a:t>SMU Data Arts</a:t>
            </a:r>
          </a:p>
          <a:p>
            <a:r>
              <a:rPr lang="en-US" sz="2000">
                <a:solidFill>
                  <a:srgbClr val="000000"/>
                </a:solidFill>
              </a:rPr>
              <a:t>City Lab</a:t>
            </a:r>
          </a:p>
          <a:p>
            <a:r>
              <a:rPr lang="en-US" sz="2000">
                <a:solidFill>
                  <a:srgbClr val="000000"/>
                </a:solidFill>
              </a:rPr>
              <a:t>Americans For the Arts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77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706E1A-94FB-49C8-89FD-70C60E86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Great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964E-97A3-4CFD-AC55-30828E72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Rural Prosperity through the Arts &amp; Creative Sector –NGA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SMU Data Arts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City Lab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Americans For the Arts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Bureau of Economic Analysis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42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706E1A-94FB-49C8-89FD-70C60E86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Great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964E-97A3-4CFD-AC55-30828E72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Rural Prosperity through the Arts &amp; Creative Sector –NGA</a:t>
            </a:r>
          </a:p>
          <a:p>
            <a:r>
              <a:rPr lang="en-US" sz="2000">
                <a:solidFill>
                  <a:srgbClr val="000000"/>
                </a:solidFill>
              </a:rPr>
              <a:t>SMU Data Arts</a:t>
            </a:r>
          </a:p>
          <a:p>
            <a:r>
              <a:rPr lang="en-US" sz="2000">
                <a:solidFill>
                  <a:srgbClr val="000000"/>
                </a:solidFill>
              </a:rPr>
              <a:t>City Lab</a:t>
            </a:r>
          </a:p>
          <a:p>
            <a:r>
              <a:rPr lang="en-US" sz="2000">
                <a:solidFill>
                  <a:srgbClr val="000000"/>
                </a:solidFill>
              </a:rPr>
              <a:t>Americans For the Arts</a:t>
            </a:r>
          </a:p>
          <a:p>
            <a:r>
              <a:rPr lang="en-US" sz="2000">
                <a:solidFill>
                  <a:srgbClr val="000000"/>
                </a:solidFill>
              </a:rPr>
              <a:t>Bureau of Economic Analysis</a:t>
            </a:r>
          </a:p>
          <a:p>
            <a:r>
              <a:rPr lang="en-US" sz="2000">
                <a:solidFill>
                  <a:srgbClr val="000000"/>
                </a:solidFill>
              </a:rPr>
              <a:t>Lots of Canadian Sources also exist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19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B705C-D677-4AEF-8360-CA1F899A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How Artists and WVU Can Use the Arts to Retain and Gain Population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36450-83AB-4FEE-BA9E-F487D2996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44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B705C-D677-4AEF-8360-CA1F899A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How Artists and WVU Can Use the Arts to Retain and Gain Population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36450-83AB-4FEE-BA9E-F487D2996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Create Replicable Models Appropriate for Different Regions</a:t>
            </a:r>
          </a:p>
        </p:txBody>
      </p:sp>
    </p:spTree>
    <p:extLst>
      <p:ext uri="{BB962C8B-B14F-4D97-AF65-F5344CB8AC3E}">
        <p14:creationId xmlns:p14="http://schemas.microsoft.com/office/powerpoint/2010/main" val="874570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B705C-D677-4AEF-8360-CA1F899A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How Artists and WVU Can Use the Arts to Retain and Gain Population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36450-83AB-4FEE-BA9E-F487D2996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Create Replicable Models Appropriate for Different Regions</a:t>
            </a:r>
          </a:p>
          <a:p>
            <a:r>
              <a:rPr lang="en-US" sz="2400">
                <a:solidFill>
                  <a:srgbClr val="000000"/>
                </a:solidFill>
              </a:rPr>
              <a:t>Be Active in the Educational Benefit of the Arts, (in and out of school)</a:t>
            </a:r>
          </a:p>
        </p:txBody>
      </p:sp>
    </p:spTree>
    <p:extLst>
      <p:ext uri="{BB962C8B-B14F-4D97-AF65-F5344CB8AC3E}">
        <p14:creationId xmlns:p14="http://schemas.microsoft.com/office/powerpoint/2010/main" val="343887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E921DFF-3001-46B5-95D2-66CA060F4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5614875" cy="680290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A93698-222B-47A7-8E9B-667FAC990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186C7E-A339-451B-99DB-ED578EBC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 Little About Me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EC97C55-4F82-4AC5-A525-EA7AAFC9E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801866"/>
            <a:ext cx="4977578" cy="29575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 am a Professional Trombonist in Classical and Jazz Styles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4079694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48C2FA-5A68-4D6B-A256-862373A89F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75" y="4242846"/>
            <a:ext cx="1654671" cy="165881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0422E8-0670-4D33-B487-AA0C18CC6E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431" y="4318846"/>
            <a:ext cx="2246067" cy="149924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94710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B705C-D677-4AEF-8360-CA1F899A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How Artists and WVU Can Use the Arts to Retain and Gain Population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36450-83AB-4FEE-BA9E-F487D2996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Create Replicable Models Appropriate for Different Regions</a:t>
            </a:r>
          </a:p>
          <a:p>
            <a:r>
              <a:rPr lang="en-US" sz="2400">
                <a:solidFill>
                  <a:srgbClr val="000000"/>
                </a:solidFill>
              </a:rPr>
              <a:t>Be Active in the Educational Benefit of the Arts, (in and out of school)</a:t>
            </a:r>
          </a:p>
          <a:p>
            <a:r>
              <a:rPr lang="en-US" sz="2400">
                <a:solidFill>
                  <a:srgbClr val="000000"/>
                </a:solidFill>
              </a:rPr>
              <a:t>Stress the Importance of Arts for Building a Sense of Community</a:t>
            </a:r>
          </a:p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39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B705C-D677-4AEF-8360-CA1F899A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How Artists and WVU Can Use the Arts to Retain and Gain Population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36450-83AB-4FEE-BA9E-F487D2996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Create Replicable Models Appropriate for Different Regions</a:t>
            </a:r>
          </a:p>
          <a:p>
            <a:r>
              <a:rPr lang="en-US" sz="2400">
                <a:solidFill>
                  <a:srgbClr val="000000"/>
                </a:solidFill>
              </a:rPr>
              <a:t>Be Active in the Educational Benefit of the Arts, (in and out of school)</a:t>
            </a:r>
          </a:p>
          <a:p>
            <a:r>
              <a:rPr lang="en-US" sz="2400">
                <a:solidFill>
                  <a:srgbClr val="000000"/>
                </a:solidFill>
              </a:rPr>
              <a:t>Stress the Importance of Arts for Building a Sense of Community</a:t>
            </a:r>
          </a:p>
          <a:p>
            <a:r>
              <a:rPr lang="en-US" sz="2400">
                <a:solidFill>
                  <a:srgbClr val="000000"/>
                </a:solidFill>
              </a:rPr>
              <a:t>Realize the Arts are Critical for a Sense of Civic Identity</a:t>
            </a:r>
          </a:p>
        </p:txBody>
      </p:sp>
    </p:spTree>
    <p:extLst>
      <p:ext uri="{BB962C8B-B14F-4D97-AF65-F5344CB8AC3E}">
        <p14:creationId xmlns:p14="http://schemas.microsoft.com/office/powerpoint/2010/main" val="1383201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B705C-D677-4AEF-8360-CA1F899A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How Artists and WVU Can Use the Arts to Retain and Gain Population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36450-83AB-4FEE-BA9E-F487D2996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Create Replicable Models Appropriate for Different Regions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Be Active in the Educational Benefit of the Arts, (in and out of school)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Stress the Importance of Arts for Building a Sense of Community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Realize the Arts are Critical for a Sense of Civic Identity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Artists Need to Accept Our Role as a Type of Entertainment and Escape</a:t>
            </a:r>
          </a:p>
        </p:txBody>
      </p:sp>
    </p:spTree>
    <p:extLst>
      <p:ext uri="{BB962C8B-B14F-4D97-AF65-F5344CB8AC3E}">
        <p14:creationId xmlns:p14="http://schemas.microsoft.com/office/powerpoint/2010/main" val="3024532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B705C-D677-4AEF-8360-CA1F899A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How Artists and WVU Can Use the Arts to Retain and Gain Population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36450-83AB-4FEE-BA9E-F487D2996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Create Replicable Models Appropriate for Different Regions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Be Active in the Educational Benefit of the Arts, (in and out of school)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Stress the Importance of Arts for Building a Sense of Community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Realize the Arts are Critical for a Sense of Civic Identity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Artists Need to Accept Our Role as a Type of Entertainment and Escape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Artists Must Reach Out to All Generations, (not just those with disposable income) </a:t>
            </a:r>
          </a:p>
        </p:txBody>
      </p:sp>
    </p:spTree>
    <p:extLst>
      <p:ext uri="{BB962C8B-B14F-4D97-AF65-F5344CB8AC3E}">
        <p14:creationId xmlns:p14="http://schemas.microsoft.com/office/powerpoint/2010/main" val="1194808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411078-6A93-47F5-B731-2398FA039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Pockets with Enormous Potential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0C3B4-DA08-4964-9980-DF0C97C50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64394"/>
            <a:ext cx="9833548" cy="269397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Thomas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Shepherdstown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Elkins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Morgantown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Lewisburg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Charleston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98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3CCC11-5461-46F9-8849-80AC4C7E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4AED63-C2FC-42CD-8867-80F41E447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9341" y="916459"/>
            <a:ext cx="5017318" cy="5017318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0393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DE6AE-4C41-4E17-92BB-9E323EB0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Little About 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A81641-E719-43FE-9AA7-D30A83BE58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5" y="2941638"/>
            <a:ext cx="4381500" cy="304958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869AAA-E379-438D-978C-998E1DC640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2941638"/>
            <a:ext cx="5510213" cy="3049588"/>
          </a:xfrm>
        </p:spPr>
      </p:pic>
    </p:spTree>
    <p:extLst>
      <p:ext uri="{BB962C8B-B14F-4D97-AF65-F5344CB8AC3E}">
        <p14:creationId xmlns:p14="http://schemas.microsoft.com/office/powerpoint/2010/main" val="163457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6C8DC9-BD67-46A1-8408-EBB10F54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Little About 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862035-0412-487B-A6F4-9923EE6EE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41" y="1755719"/>
            <a:ext cx="5017318" cy="3338797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2030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05750-E44C-4A74-A41F-5838F0306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299" y="4592325"/>
            <a:ext cx="5946579" cy="1514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000000"/>
                </a:solidFill>
              </a:rPr>
              <a:t>A Little About Me</a:t>
            </a:r>
          </a:p>
        </p:txBody>
      </p:sp>
      <p:sp>
        <p:nvSpPr>
          <p:cNvPr id="17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8EA638-52E0-47D4-B905-17C9ADEA3B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" y="3290951"/>
            <a:ext cx="3163437" cy="2259597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DBA2DC-72E9-4784-B132-5467D740CA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595" y="345616"/>
            <a:ext cx="2754249" cy="18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1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4560448-C5DE-44CB-852B-74F17AB84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548CC08-81C9-41AC-A6CB-CF1C25451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852B42-77B2-40DF-AFD2-159D17D1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Little About Me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F2AE01F-E4D1-4658-8EFF-D766982E9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798324"/>
            <a:ext cx="4977578" cy="298422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First Full-Time Professional Position was at the University of North Carolina teaching: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Athletic Bands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Applied Low Brass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Jazz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Chamber Music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Music Education Classes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Bottle Washing!!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8674C0-52AE-4A01-BCDA-3D1673A8D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4079694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2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FF2B44-7C62-4D93-A4A6-A6EF623AB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9" b="21696"/>
          <a:stretch/>
        </p:blipFill>
        <p:spPr>
          <a:xfrm>
            <a:off x="6240477" y="4242846"/>
            <a:ext cx="2246067" cy="165881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7F5FA20-B1A1-48E1-A9E7-EAEEA59F72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 r="-1" b="28614"/>
          <a:stretch/>
        </p:blipFill>
        <p:spPr>
          <a:xfrm>
            <a:off x="8656431" y="4239061"/>
            <a:ext cx="2246067" cy="1658819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3857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B4CEEB-05E2-422A-9F25-C1B97220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And Since 1995</a:t>
            </a:r>
          </a:p>
        </p:txBody>
      </p:sp>
      <p:sp>
        <p:nvSpPr>
          <p:cNvPr id="2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D3DF1C-CE45-4FDD-A9D0-9B3C6E8A19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5" r="6407" b="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3FAA10-8C45-4926-9C4E-21612067C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Came to WVU as the Trombone Professor in 1995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Became Director of the School of Music in 2008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Became Dean of the College of Creative Arts in 2017</a:t>
            </a:r>
          </a:p>
        </p:txBody>
      </p:sp>
    </p:spTree>
    <p:extLst>
      <p:ext uri="{BB962C8B-B14F-4D97-AF65-F5344CB8AC3E}">
        <p14:creationId xmlns:p14="http://schemas.microsoft.com/office/powerpoint/2010/main" val="252435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F38BB5-F25F-458C-A82B-C96BF306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7"/>
            <a:ext cx="6739136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Some things about Artists!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C140C-7960-4968-990E-079FA95FE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59" y="4200522"/>
            <a:ext cx="674068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2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70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963</Words>
  <Application>Microsoft Macintosh PowerPoint</Application>
  <PresentationFormat>Widescreen</PresentationFormat>
  <Paragraphs>130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Academic Media Day 2019</vt:lpstr>
      <vt:lpstr>Keith Jackson, Philip J. Faini/Falbo Family Dean. College of Creative Arts</vt:lpstr>
      <vt:lpstr>A Little About Me</vt:lpstr>
      <vt:lpstr>A Little About Me</vt:lpstr>
      <vt:lpstr>A Little About Me</vt:lpstr>
      <vt:lpstr>A Little About Me</vt:lpstr>
      <vt:lpstr>A Little About Me</vt:lpstr>
      <vt:lpstr>And Since 1995</vt:lpstr>
      <vt:lpstr>Some things about Artists!</vt:lpstr>
      <vt:lpstr>Some things about Artists!</vt:lpstr>
      <vt:lpstr>Some things about Artists!</vt:lpstr>
      <vt:lpstr>Some things about Artists!</vt:lpstr>
      <vt:lpstr>Some things about Artists!</vt:lpstr>
      <vt:lpstr>Some things about Artists!</vt:lpstr>
      <vt:lpstr>Some things about Artists!</vt:lpstr>
      <vt:lpstr>Some things about Artists!</vt:lpstr>
      <vt:lpstr>Artists Understand the Gig Economy</vt:lpstr>
      <vt:lpstr>Some Clear Starting Points</vt:lpstr>
      <vt:lpstr>A Rarely Discussed Opinion  </vt:lpstr>
      <vt:lpstr>Great Sources</vt:lpstr>
      <vt:lpstr>Great Sources</vt:lpstr>
      <vt:lpstr>Great Sources</vt:lpstr>
      <vt:lpstr>Great Sources</vt:lpstr>
      <vt:lpstr>Great Sources</vt:lpstr>
      <vt:lpstr>Great Sources</vt:lpstr>
      <vt:lpstr>Great Sources</vt:lpstr>
      <vt:lpstr>How Artists and WVU Can Use the Arts to Retain and Gain Population </vt:lpstr>
      <vt:lpstr>How Artists and WVU Can Use the Arts to Retain and Gain Population </vt:lpstr>
      <vt:lpstr>How Artists and WVU Can Use the Arts to Retain and Gain Population </vt:lpstr>
      <vt:lpstr>How Artists and WVU Can Use the Arts to Retain and Gain Population </vt:lpstr>
      <vt:lpstr>How Artists and WVU Can Use the Arts to Retain and Gain Population </vt:lpstr>
      <vt:lpstr>How Artists and WVU Can Use the Arts to Retain and Gain Population </vt:lpstr>
      <vt:lpstr>How Artists and WVU Can Use the Arts to Retain and Gain Population </vt:lpstr>
      <vt:lpstr>Pockets with Enormous Potential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Media Day 2019</dc:title>
  <dc:creator>Keith Jackson</dc:creator>
  <cp:lastModifiedBy>Keith Jackson</cp:lastModifiedBy>
  <cp:revision>12</cp:revision>
  <dcterms:created xsi:type="dcterms:W3CDTF">2019-10-03T19:27:20Z</dcterms:created>
  <dcterms:modified xsi:type="dcterms:W3CDTF">2019-10-07T01:59:59Z</dcterms:modified>
</cp:coreProperties>
</file>