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6"/>
  </p:notesMasterIdLst>
  <p:handoutMasterIdLst>
    <p:handoutMasterId r:id="rId37"/>
  </p:handoutMasterIdLst>
  <p:sldIdLst>
    <p:sldId id="312" r:id="rId2"/>
    <p:sldId id="313" r:id="rId3"/>
    <p:sldId id="345" r:id="rId4"/>
    <p:sldId id="346" r:id="rId5"/>
    <p:sldId id="320" r:id="rId6"/>
    <p:sldId id="321" r:id="rId7"/>
    <p:sldId id="322" r:id="rId8"/>
    <p:sldId id="323" r:id="rId9"/>
    <p:sldId id="324" r:id="rId10"/>
    <p:sldId id="326" r:id="rId11"/>
    <p:sldId id="328" r:id="rId12"/>
    <p:sldId id="330" r:id="rId13"/>
    <p:sldId id="332" r:id="rId14"/>
    <p:sldId id="333" r:id="rId15"/>
    <p:sldId id="334" r:id="rId16"/>
    <p:sldId id="335" r:id="rId17"/>
    <p:sldId id="336" r:id="rId18"/>
    <p:sldId id="337" r:id="rId19"/>
    <p:sldId id="338" r:id="rId20"/>
    <p:sldId id="339" r:id="rId21"/>
    <p:sldId id="347" r:id="rId22"/>
    <p:sldId id="348" r:id="rId23"/>
    <p:sldId id="349" r:id="rId24"/>
    <p:sldId id="350" r:id="rId25"/>
    <p:sldId id="351" r:id="rId26"/>
    <p:sldId id="352" r:id="rId27"/>
    <p:sldId id="353" r:id="rId28"/>
    <p:sldId id="354" r:id="rId29"/>
    <p:sldId id="355" r:id="rId30"/>
    <p:sldId id="356" r:id="rId31"/>
    <p:sldId id="358" r:id="rId32"/>
    <p:sldId id="343" r:id="rId33"/>
    <p:sldId id="359" r:id="rId34"/>
    <p:sldId id="264" r:id="rId35"/>
  </p:sldIdLst>
  <p:sldSz cx="6858000" cy="51435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447C"/>
    <a:srgbClr val="277A10"/>
    <a:srgbClr val="F0B3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94693" autoAdjust="0"/>
  </p:normalViewPr>
  <p:slideViewPr>
    <p:cSldViewPr snapToObjects="1">
      <p:cViewPr>
        <p:scale>
          <a:sx n="100" d="100"/>
          <a:sy n="100" d="100"/>
        </p:scale>
        <p:origin x="990" y="804"/>
      </p:cViewPr>
      <p:guideLst>
        <p:guide orient="horz" pos="162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128"/>
    </p:cViewPr>
  </p:sorterViewPr>
  <p:notesViewPr>
    <p:cSldViewPr snapToObjects="1">
      <p:cViewPr varScale="1">
        <p:scale>
          <a:sx n="70" d="100"/>
          <a:sy n="70" d="100"/>
        </p:scale>
        <p:origin x="276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98A63F8-D0C7-4044-B08E-4C7E36E226BC}" type="datetimeFigureOut">
              <a:rPr lang="en-US" smtClean="0"/>
              <a:t>10/5/2016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76C974B-9301-8E4E-8114-11895BFC98A3}" type="slidenum">
              <a:rPr lang="en-US" smtClean="0"/>
              <a:t>‹#›</a:t>
            </a:fld>
            <a:endParaRPr lang="en-US"/>
          </a:p>
        </p:txBody>
      </p:sp>
    </p:spTree>
    <p:extLst>
      <p:ext uri="{BB962C8B-B14F-4D97-AF65-F5344CB8AC3E}">
        <p14:creationId xmlns:p14="http://schemas.microsoft.com/office/powerpoint/2010/main" val="36868741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A262D5-26FB-0C44-8DB6-DDF6DBD8DFFA}" type="datetimeFigureOut">
              <a:rPr lang="en-US" smtClean="0"/>
              <a:t>10/5/2016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FB0C33-F185-2746-956E-EF7964142E4C}" type="slidenum">
              <a:rPr lang="en-US" smtClean="0"/>
              <a:t>‹#›</a:t>
            </a:fld>
            <a:endParaRPr lang="en-US"/>
          </a:p>
        </p:txBody>
      </p:sp>
    </p:spTree>
    <p:extLst>
      <p:ext uri="{BB962C8B-B14F-4D97-AF65-F5344CB8AC3E}">
        <p14:creationId xmlns:p14="http://schemas.microsoft.com/office/powerpoint/2010/main" val="274053546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10000"/>
          </a:bodyPr>
          <a:lstStyle/>
          <a:p>
            <a:r>
              <a:rPr lang="en-US" sz="1200" b="1" kern="1200" dirty="0" smtClean="0">
                <a:solidFill>
                  <a:schemeClr val="tx1"/>
                </a:solidFill>
                <a:effectLst/>
                <a:latin typeface="+mn-lt"/>
                <a:ea typeface="+mn-ea"/>
                <a:cs typeface="+mn-cs"/>
              </a:rPr>
              <a:t>TITLE: </a:t>
            </a:r>
            <a:r>
              <a:rPr lang="en-US" sz="1200" kern="1200" dirty="0" smtClean="0">
                <a:solidFill>
                  <a:schemeClr val="tx1"/>
                </a:solidFill>
                <a:effectLst/>
                <a:latin typeface="+mn-lt"/>
                <a:ea typeface="+mn-ea"/>
                <a:cs typeface="+mn-cs"/>
              </a:rPr>
              <a:t>The Marcellus Shale Energy and Environment Laboratory (MSEEL)</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Marcellus Shale Energy and Environment Laboratory (MSEEL) consists of a multidisciplinary and multi-institutional team undertaking integrated geoscience, engineering and social science research in cooperation in cooperation with the operator, Northeast Natural Energy, numerous industrial partners and the National Energy Technology Laboratory of the US Department of Energy. MSEEL consists of two legacy horizontal production wells, two new instrumented horizontal production wells, a vertical pilot bore-hole, a microseismic observation well and surface geophysical and environmental monitoring stations. Production from the new horizontal well began in December 2015. The goal is to develop and validate new knowledge and technology that can improve recovery efficiency and minimize environmental impacts of unconventional resource development. The MSEEL approach is data driven with a platform to store, manage, publish and share very large and diverse (multiple terabyte) datasets among researchers. MSEEL integrates drilling and fracture stimulation operations, geophysical observations, fiber-optic monitoring of high-resolution temporal and spatial flow of injected and produced fluids, and produced gases, mechanical properties logs, microseismic and core data to better to characterize subsurface rock properties, faults and fracture systems. Models at multiple scales are being developed to identify best practices for field implementation, and assess potential methods that could enhance shale gas recovery through experimental and numerical studies integrated with the detailed results of the production wells at the MSEEL site.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We provide several examples that illustrate technologies and approaches that are being developed to store, query, and display and analyze large and diverse data sources and new data types derived from surface and subsurface to design innovative stage spacing and cluster density practices that can be used to optimize recovery efficiency.</a:t>
            </a:r>
          </a:p>
          <a:p>
            <a:endParaRPr lang="en-US" dirty="0"/>
          </a:p>
        </p:txBody>
      </p:sp>
      <p:sp>
        <p:nvSpPr>
          <p:cNvPr id="4" name="Slide Number Placeholder 3"/>
          <p:cNvSpPr>
            <a:spLocks noGrp="1"/>
          </p:cNvSpPr>
          <p:nvPr>
            <p:ph type="sldNum" sz="quarter" idx="10"/>
          </p:nvPr>
        </p:nvSpPr>
        <p:spPr/>
        <p:txBody>
          <a:bodyPr/>
          <a:lstStyle/>
          <a:p>
            <a:fld id="{9C271BEC-8BB9-4139-8302-4895BEC77E78}" type="slidenum">
              <a:rPr lang="en-US" smtClean="0"/>
              <a:t>2</a:t>
            </a:fld>
            <a:endParaRPr lang="en-US"/>
          </a:p>
        </p:txBody>
      </p:sp>
    </p:spTree>
    <p:extLst>
      <p:ext uri="{BB962C8B-B14F-4D97-AF65-F5344CB8AC3E}">
        <p14:creationId xmlns:p14="http://schemas.microsoft.com/office/powerpoint/2010/main" val="2026222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D8D9E9-A645-4DE0-897F-FB03FA35DCAA}" type="slidenum">
              <a:rPr lang="en-US" smtClean="0"/>
              <a:pPr/>
              <a:t>3</a:t>
            </a:fld>
            <a:endParaRPr lang="en-US"/>
          </a:p>
        </p:txBody>
      </p:sp>
    </p:spTree>
    <p:extLst>
      <p:ext uri="{BB962C8B-B14F-4D97-AF65-F5344CB8AC3E}">
        <p14:creationId xmlns:p14="http://schemas.microsoft.com/office/powerpoint/2010/main" val="3195357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5750" y="1812132"/>
            <a:ext cx="6457950" cy="1102519"/>
          </a:xfrm>
        </p:spPr>
        <p:txBody>
          <a:body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285750" y="2914650"/>
            <a:ext cx="4629150" cy="1314450"/>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79"/>
            <a:ext cx="154305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205979"/>
            <a:ext cx="451485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42900" y="1200151"/>
            <a:ext cx="302895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486150" y="1200151"/>
            <a:ext cx="3028950" cy="163949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486150" y="2953943"/>
            <a:ext cx="3028950" cy="164068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513493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5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25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011090"/>
            <a:ext cx="5829300" cy="1021556"/>
          </a:xfrm>
        </p:spPr>
        <p:txBody>
          <a:bodyPr anchor="t"/>
          <a:lstStyle>
            <a:lvl1pPr algn="l">
              <a:defRPr sz="2700" b="0"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541735" y="1885950"/>
            <a:ext cx="5829300" cy="1125140"/>
          </a:xfrm>
        </p:spPr>
        <p:txBody>
          <a:bodyPr anchor="b"/>
          <a:lstStyle>
            <a:lvl1pPr marL="0" indent="0">
              <a:buNone/>
              <a:defRPr sz="1500">
                <a:solidFill>
                  <a:srgbClr val="595959"/>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1200152"/>
            <a:ext cx="3028950" cy="312419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3486150" y="1200152"/>
            <a:ext cx="3028950" cy="312419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1151335"/>
            <a:ext cx="3030141" cy="479822"/>
          </a:xfrm>
        </p:spPr>
        <p:txBody>
          <a:bodyPr anchor="b">
            <a:noAutofit/>
          </a:bodyPr>
          <a:lstStyle>
            <a:lvl1pPr marL="0" indent="0">
              <a:buNone/>
              <a:defRPr sz="1575"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42900" y="1631156"/>
            <a:ext cx="3030141" cy="2693194"/>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70" y="1151335"/>
            <a:ext cx="3031331" cy="479822"/>
          </a:xfrm>
        </p:spPr>
        <p:txBody>
          <a:bodyPr anchor="b">
            <a:noAutofit/>
          </a:bodyPr>
          <a:lstStyle>
            <a:lvl1pPr marL="0" indent="0">
              <a:buNone/>
              <a:defRPr sz="1575"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483770" y="1631156"/>
            <a:ext cx="3031331" cy="2693194"/>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7"/>
            <a:ext cx="2256235"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2681287" y="204789"/>
            <a:ext cx="3833813" cy="411956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1" y="1076327"/>
            <a:ext cx="2256235" cy="324802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1344216" y="4025504"/>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42900" y="1200151"/>
            <a:ext cx="6172200" cy="30479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pic>
        <p:nvPicPr>
          <p:cNvPr id="8" name="Picture 7"/>
          <p:cNvPicPr>
            <a:picLocks noChangeAspect="1"/>
          </p:cNvPicPr>
          <p:nvPr userDrawn="1"/>
        </p:nvPicPr>
        <p:blipFill rotWithShape="1">
          <a:blip r:embed="rId16">
            <a:extLst>
              <a:ext uri="{28A0092B-C50C-407E-A947-70E740481C1C}">
                <a14:useLocalDpi xmlns:a14="http://schemas.microsoft.com/office/drawing/2010/main" val="0"/>
              </a:ext>
            </a:extLst>
          </a:blip>
          <a:srcRect t="84074"/>
          <a:stretch/>
        </p:blipFill>
        <p:spPr>
          <a:xfrm>
            <a:off x="0" y="4324350"/>
            <a:ext cx="6858000" cy="819150"/>
          </a:xfrm>
          <a:prstGeom prst="rect">
            <a:avLst/>
          </a:prstGeom>
        </p:spPr>
      </p:pic>
      <p:sp>
        <p:nvSpPr>
          <p:cNvPr id="9" name="TextBox 8"/>
          <p:cNvSpPr txBox="1"/>
          <p:nvPr userDrawn="1"/>
        </p:nvSpPr>
        <p:spPr>
          <a:xfrm>
            <a:off x="4162425" y="4603120"/>
            <a:ext cx="2705100" cy="261610"/>
          </a:xfrm>
          <a:prstGeom prst="rect">
            <a:avLst/>
          </a:prstGeom>
          <a:noFill/>
        </p:spPr>
        <p:txBody>
          <a:bodyPr wrap="square" rtlCol="0">
            <a:spAutoFit/>
          </a:bodyPr>
          <a:lstStyle/>
          <a:p>
            <a:r>
              <a:rPr lang="en-US" sz="1100" dirty="0" smtClean="0">
                <a:solidFill>
                  <a:srgbClr val="00447C"/>
                </a:solidFill>
                <a:latin typeface="+mj-lt"/>
              </a:rPr>
              <a:t>West Virginia Water Research Institute</a:t>
            </a:r>
            <a:endParaRPr lang="en-US" sz="1100" dirty="0">
              <a:solidFill>
                <a:srgbClr val="00447C"/>
              </a:solidFill>
              <a:latin typeface="+mj-lt"/>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par>
    </p:tnLst>
  </p:timing>
  <p:hf sldNum="0" hdr="0" dt="0"/>
  <p:txStyles>
    <p:titleStyle>
      <a:lvl1pPr algn="l" defTabSz="342900" rtl="0" eaLnBrk="1" latinLnBrk="0" hangingPunct="1">
        <a:spcBef>
          <a:spcPct val="0"/>
        </a:spcBef>
        <a:buNone/>
        <a:defRPr sz="2550" b="0" u="none" kern="1200" cap="all">
          <a:solidFill>
            <a:schemeClr val="tx2"/>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b="0" i="0" kern="1200">
          <a:solidFill>
            <a:schemeClr val="tx2"/>
          </a:solidFill>
          <a:latin typeface="Arial"/>
          <a:ea typeface="+mn-ea"/>
          <a:cs typeface="Arial"/>
        </a:defRPr>
      </a:lvl1pPr>
      <a:lvl2pPr marL="557213" indent="-214313" algn="l" defTabSz="342900" rtl="0" eaLnBrk="1" latinLnBrk="0" hangingPunct="1">
        <a:spcBef>
          <a:spcPct val="20000"/>
        </a:spcBef>
        <a:buFont typeface="Arial"/>
        <a:buChar char="–"/>
        <a:defRPr sz="2100" b="0" i="0" kern="1200">
          <a:solidFill>
            <a:schemeClr val="tx2"/>
          </a:solidFill>
          <a:latin typeface="Arial"/>
          <a:ea typeface="+mn-ea"/>
          <a:cs typeface="Arial"/>
        </a:defRPr>
      </a:lvl2pPr>
      <a:lvl3pPr marL="857250" indent="-171450" algn="l" defTabSz="342900" rtl="0" eaLnBrk="1" latinLnBrk="0" hangingPunct="1">
        <a:spcBef>
          <a:spcPct val="20000"/>
        </a:spcBef>
        <a:buFont typeface="Arial"/>
        <a:buChar char="•"/>
        <a:defRPr sz="1800" b="0" i="0" kern="1200">
          <a:solidFill>
            <a:schemeClr val="tx2"/>
          </a:solidFill>
          <a:latin typeface="Arial"/>
          <a:ea typeface="+mn-ea"/>
          <a:cs typeface="Arial"/>
        </a:defRPr>
      </a:lvl3pPr>
      <a:lvl4pPr marL="1200150" indent="-171450" algn="l" defTabSz="342900" rtl="0" eaLnBrk="1" latinLnBrk="0" hangingPunct="1">
        <a:spcBef>
          <a:spcPct val="20000"/>
        </a:spcBef>
        <a:buFont typeface="Arial"/>
        <a:buChar char="–"/>
        <a:defRPr sz="1500" b="0" i="0" kern="1200">
          <a:solidFill>
            <a:schemeClr val="tx2"/>
          </a:solidFill>
          <a:latin typeface="Arial"/>
          <a:ea typeface="+mn-ea"/>
          <a:cs typeface="Arial"/>
        </a:defRPr>
      </a:lvl4pPr>
      <a:lvl5pPr marL="1543050" indent="-171450" algn="l" defTabSz="342900" rtl="0" eaLnBrk="1" latinLnBrk="0" hangingPunct="1">
        <a:spcBef>
          <a:spcPct val="20000"/>
        </a:spcBef>
        <a:buFont typeface="Arial"/>
        <a:buChar char="»"/>
        <a:defRPr sz="1500" b="0" i="0" kern="1200">
          <a:solidFill>
            <a:schemeClr val="tx2"/>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mailto:pziemkie@wvu.edu"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76606" y="1740416"/>
            <a:ext cx="4671099" cy="878330"/>
          </a:xfrm>
        </p:spPr>
        <p:txBody>
          <a:bodyPr>
            <a:noAutofit/>
          </a:bodyPr>
          <a:lstStyle/>
          <a:p>
            <a:r>
              <a:rPr lang="en-US" sz="1500" dirty="0" smtClean="0"/>
              <a:t>What MSEEL Tells us about shale gas water and waste</a:t>
            </a:r>
            <a:endParaRPr lang="en-US" sz="1500" cap="none" dirty="0"/>
          </a:p>
        </p:txBody>
      </p:sp>
      <p:sp>
        <p:nvSpPr>
          <p:cNvPr id="5" name="Subtitle 4"/>
          <p:cNvSpPr>
            <a:spLocks noGrp="1"/>
          </p:cNvSpPr>
          <p:nvPr>
            <p:ph type="subTitle" idx="1"/>
          </p:nvPr>
        </p:nvSpPr>
        <p:spPr>
          <a:xfrm>
            <a:off x="276606" y="3078138"/>
            <a:ext cx="2339971" cy="557214"/>
          </a:xfrm>
        </p:spPr>
        <p:txBody>
          <a:bodyPr>
            <a:normAutofit fontScale="92500"/>
          </a:bodyPr>
          <a:lstStyle/>
          <a:p>
            <a:pPr algn="l"/>
            <a:r>
              <a:rPr lang="en-US" sz="1200" dirty="0">
                <a:solidFill>
                  <a:srgbClr val="002060"/>
                </a:solidFill>
              </a:rPr>
              <a:t>Paul </a:t>
            </a:r>
            <a:r>
              <a:rPr lang="en-US" sz="1200" dirty="0" err="1">
                <a:solidFill>
                  <a:srgbClr val="002060"/>
                </a:solidFill>
              </a:rPr>
              <a:t>Ziemkiewicz</a:t>
            </a:r>
            <a:r>
              <a:rPr lang="en-US" sz="1200" dirty="0">
                <a:solidFill>
                  <a:srgbClr val="002060"/>
                </a:solidFill>
              </a:rPr>
              <a:t>, PhD, Director</a:t>
            </a:r>
          </a:p>
          <a:p>
            <a:pPr algn="l"/>
            <a:r>
              <a:rPr lang="en-US" sz="900" dirty="0" smtClean="0">
                <a:solidFill>
                  <a:srgbClr val="002060"/>
                </a:solidFill>
              </a:rPr>
              <a:t>West Virginia Water </a:t>
            </a:r>
            <a:r>
              <a:rPr lang="en-US" sz="900" dirty="0">
                <a:solidFill>
                  <a:srgbClr val="002060"/>
                </a:solidFill>
              </a:rPr>
              <a:t>Research Institute</a:t>
            </a:r>
          </a:p>
          <a:p>
            <a:pPr algn="l"/>
            <a:r>
              <a:rPr lang="en-US" sz="900" dirty="0">
                <a:solidFill>
                  <a:srgbClr val="002060"/>
                </a:solidFill>
              </a:rPr>
              <a:t>West Virginia University</a:t>
            </a:r>
          </a:p>
          <a:p>
            <a:pPr algn="l"/>
            <a:endParaRPr lang="en-US" sz="900" dirty="0"/>
          </a:p>
        </p:txBody>
      </p:sp>
      <p:cxnSp>
        <p:nvCxnSpPr>
          <p:cNvPr id="7" name="Straight Connector 6"/>
          <p:cNvCxnSpPr/>
          <p:nvPr/>
        </p:nvCxnSpPr>
        <p:spPr>
          <a:xfrm>
            <a:off x="171450" y="2619928"/>
            <a:ext cx="4400550" cy="0"/>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7943" t="23077"/>
          <a:stretch>
            <a:fillRect/>
          </a:stretch>
        </p:blipFill>
        <p:spPr bwMode="auto">
          <a:xfrm>
            <a:off x="114300" y="730468"/>
            <a:ext cx="1500188" cy="9268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descr="http://www.international-power.com/wp-content/uploads/2014/01/Clean-Co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4708" y="740759"/>
            <a:ext cx="1502850" cy="93501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220" name="Picture 4" descr="http://upload.wikimedia.org/wikipedia/commons/thumb/9/9f/NesjavellirPowerPlant_edit2.jpg/280px-NesjavellirPowerPlant_edit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2757" y="740759"/>
            <a:ext cx="1393895" cy="93501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222" name="Picture 6" descr="http://assets.inhabitat.com/wp-content/blogs.dir/1/files/2013/06/switchgrass-537x35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8452" y="739229"/>
            <a:ext cx="1396248" cy="93654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224" name="Picture 8" descr="http://wvwri.org/wp-content/uploads/2014/01/139101899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4987" t="25465" r="19569" b="10400"/>
          <a:stretch/>
        </p:blipFill>
        <p:spPr bwMode="auto">
          <a:xfrm>
            <a:off x="5029201" y="2457451"/>
            <a:ext cx="1758992" cy="1385135"/>
          </a:xfrm>
          <a:prstGeom prst="rect">
            <a:avLst/>
          </a:prstGeom>
          <a:noFill/>
          <a:extLst>
            <a:ext uri="{909E8E84-426E-40DD-AFC4-6F175D3DCCD1}">
              <a14:hiddenFill xmlns:a14="http://schemas.microsoft.com/office/drawing/2010/main">
                <a:solidFill>
                  <a:srgbClr val="FFFFFF"/>
                </a:solidFill>
              </a14:hiddenFill>
            </a:ext>
          </a:extLst>
        </p:spPr>
      </p:pic>
      <p:sp>
        <p:nvSpPr>
          <p:cNvPr id="12" name="Subtitle 4"/>
          <p:cNvSpPr txBox="1">
            <a:spLocks/>
          </p:cNvSpPr>
          <p:nvPr/>
        </p:nvSpPr>
        <p:spPr>
          <a:xfrm>
            <a:off x="3249187" y="3081266"/>
            <a:ext cx="1735521" cy="692568"/>
          </a:xfrm>
          <a:prstGeom prst="rect">
            <a:avLst/>
          </a:prstGeom>
        </p:spPr>
        <p:txBody>
          <a:bodyPr vert="horz" lIns="51435" tIns="25718" rIns="51435" bIns="25718" rtlCol="0">
            <a:normAutofit/>
          </a:bodyPr>
          <a:lstStyle>
            <a:lvl1pPr marL="0" indent="0" algn="ctr" defTabSz="457200" rtl="0" eaLnBrk="1" latinLnBrk="0" hangingPunct="1">
              <a:spcBef>
                <a:spcPct val="20000"/>
              </a:spcBef>
              <a:buFont typeface="Arial"/>
              <a:buNone/>
              <a:defRPr sz="3200" b="0" i="0" kern="1200">
                <a:solidFill>
                  <a:srgbClr val="595959"/>
                </a:solidFill>
                <a:latin typeface="Arial"/>
                <a:ea typeface="+mn-ea"/>
                <a:cs typeface="Arial"/>
              </a:defRPr>
            </a:lvl1pPr>
            <a:lvl2pPr marL="457200" indent="0" algn="ctr" defTabSz="457200" rtl="0" eaLnBrk="1" latinLnBrk="0" hangingPunct="1">
              <a:spcBef>
                <a:spcPct val="20000"/>
              </a:spcBef>
              <a:buFont typeface="Arial"/>
              <a:buNone/>
              <a:defRPr sz="2800" b="0" i="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b="0" i="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900" dirty="0" smtClean="0">
                <a:solidFill>
                  <a:srgbClr val="002060"/>
                </a:solidFill>
              </a:rPr>
              <a:t>Academic Media Day</a:t>
            </a:r>
            <a:endParaRPr lang="en-US" sz="900" dirty="0">
              <a:solidFill>
                <a:srgbClr val="002060"/>
              </a:solidFill>
            </a:endParaRPr>
          </a:p>
          <a:p>
            <a:pPr algn="r"/>
            <a:r>
              <a:rPr lang="en-US" sz="900" dirty="0" smtClean="0">
                <a:solidFill>
                  <a:srgbClr val="002060"/>
                </a:solidFill>
              </a:rPr>
              <a:t>Morgantown WV</a:t>
            </a:r>
            <a:endParaRPr lang="en-US" sz="900" dirty="0">
              <a:solidFill>
                <a:srgbClr val="002060"/>
              </a:solidFill>
            </a:endParaRPr>
          </a:p>
          <a:p>
            <a:pPr algn="r"/>
            <a:r>
              <a:rPr lang="en-US" sz="900" dirty="0" smtClean="0">
                <a:solidFill>
                  <a:srgbClr val="002060"/>
                </a:solidFill>
              </a:rPr>
              <a:t>11 Oct 16</a:t>
            </a:r>
            <a:endParaRPr lang="en-US" sz="900" dirty="0">
              <a:solidFill>
                <a:srgbClr val="002060"/>
              </a:solidFill>
            </a:endParaRPr>
          </a:p>
          <a:p>
            <a:pPr algn="r"/>
            <a:endParaRPr lang="en-US" sz="900" dirty="0">
              <a:solidFill>
                <a:srgbClr val="002060"/>
              </a:solidFill>
            </a:endParaRPr>
          </a:p>
        </p:txBody>
      </p:sp>
      <p:sp>
        <p:nvSpPr>
          <p:cNvPr id="2" name="AutoShape 2" descr="http://www.netl.doe.gov/Image%20Library/LandingPages/topLogo.png"/>
          <p:cNvSpPr>
            <a:spLocks noChangeAspect="1" noChangeArrowheads="1"/>
          </p:cNvSpPr>
          <p:nvPr/>
        </p:nvSpPr>
        <p:spPr bwMode="auto">
          <a:xfrm>
            <a:off x="944761" y="561678"/>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en-US" sz="1013"/>
          </a:p>
        </p:txBody>
      </p:sp>
      <p:sp>
        <p:nvSpPr>
          <p:cNvPr id="3" name="AutoShape 5" descr="http://www.netl.doe.gov/Image%20Library/LandingPages/topLogo.png"/>
          <p:cNvSpPr>
            <a:spLocks noChangeAspect="1" noChangeArrowheads="1"/>
          </p:cNvSpPr>
          <p:nvPr/>
        </p:nvSpPr>
        <p:spPr bwMode="auto">
          <a:xfrm>
            <a:off x="1030486" y="647403"/>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en-US" sz="1013"/>
          </a:p>
        </p:txBody>
      </p:sp>
    </p:spTree>
    <p:extLst>
      <p:ext uri="{BB962C8B-B14F-4D97-AF65-F5344CB8AC3E}">
        <p14:creationId xmlns:p14="http://schemas.microsoft.com/office/powerpoint/2010/main" val="41817195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04800" y="157163"/>
            <a:ext cx="6210300" cy="590550"/>
          </a:xfrm>
        </p:spPr>
        <p:txBody>
          <a:bodyPr>
            <a:normAutofit/>
          </a:bodyPr>
          <a:lstStyle/>
          <a:p>
            <a:pPr algn="ctr"/>
            <a:r>
              <a:rPr lang="en-US" sz="2800" cap="none" dirty="0" smtClean="0"/>
              <a:t>Chemical Characterization</a:t>
            </a:r>
            <a:endParaRPr lang="en-US" sz="2400" cap="none" dirty="0"/>
          </a:p>
        </p:txBody>
      </p:sp>
      <p:pic>
        <p:nvPicPr>
          <p:cNvPr id="2" name="Picture 1"/>
          <p:cNvPicPr>
            <a:picLocks noChangeAspect="1"/>
          </p:cNvPicPr>
          <p:nvPr/>
        </p:nvPicPr>
        <p:blipFill>
          <a:blip r:embed="rId2"/>
          <a:stretch>
            <a:fillRect/>
          </a:stretch>
        </p:blipFill>
        <p:spPr>
          <a:xfrm>
            <a:off x="2133600" y="747713"/>
            <a:ext cx="4648200" cy="3486150"/>
          </a:xfrm>
          <a:prstGeom prst="rect">
            <a:avLst/>
          </a:prstGeom>
        </p:spPr>
      </p:pic>
      <p:sp>
        <p:nvSpPr>
          <p:cNvPr id="5" name="Text Placeholder 6"/>
          <p:cNvSpPr txBox="1">
            <a:spLocks/>
          </p:cNvSpPr>
          <p:nvPr/>
        </p:nvSpPr>
        <p:spPr>
          <a:xfrm>
            <a:off x="57151" y="1476375"/>
            <a:ext cx="2095500" cy="1752600"/>
          </a:xfrm>
          <a:prstGeom prst="rect">
            <a:avLst/>
          </a:prstGeom>
        </p:spPr>
        <p:txBody>
          <a:bodyPr>
            <a:noAutofit/>
          </a:bodyPr>
          <a:lstStyle>
            <a:lvl1pPr marL="257175" indent="-257175" algn="l" defTabSz="342900" rtl="0" eaLnBrk="1" latinLnBrk="0" hangingPunct="1">
              <a:spcBef>
                <a:spcPct val="20000"/>
              </a:spcBef>
              <a:buFont typeface="Arial"/>
              <a:buChar char="•"/>
              <a:defRPr sz="2400" b="0" i="0" kern="1200">
                <a:solidFill>
                  <a:schemeClr val="tx2"/>
                </a:solidFill>
                <a:latin typeface="Arial"/>
                <a:ea typeface="+mn-ea"/>
                <a:cs typeface="Arial"/>
              </a:defRPr>
            </a:lvl1pPr>
            <a:lvl2pPr marL="557213" indent="-214313" algn="l" defTabSz="342900" rtl="0" eaLnBrk="1" latinLnBrk="0" hangingPunct="1">
              <a:spcBef>
                <a:spcPct val="20000"/>
              </a:spcBef>
              <a:buFont typeface="Arial"/>
              <a:buChar char="–"/>
              <a:defRPr sz="2100" b="0" i="0" kern="1200">
                <a:solidFill>
                  <a:schemeClr val="tx2"/>
                </a:solidFill>
                <a:latin typeface="Arial"/>
                <a:ea typeface="+mn-ea"/>
                <a:cs typeface="Arial"/>
              </a:defRPr>
            </a:lvl2pPr>
            <a:lvl3pPr marL="857250" indent="-171450" algn="l" defTabSz="342900" rtl="0" eaLnBrk="1" latinLnBrk="0" hangingPunct="1">
              <a:spcBef>
                <a:spcPct val="20000"/>
              </a:spcBef>
              <a:buFont typeface="Arial"/>
              <a:buChar char="•"/>
              <a:defRPr sz="1800" b="0" i="0" kern="1200">
                <a:solidFill>
                  <a:schemeClr val="tx2"/>
                </a:solidFill>
                <a:latin typeface="Arial"/>
                <a:ea typeface="+mn-ea"/>
                <a:cs typeface="Arial"/>
              </a:defRPr>
            </a:lvl3pPr>
            <a:lvl4pPr marL="1200150" indent="-171450" algn="l" defTabSz="342900" rtl="0" eaLnBrk="1" latinLnBrk="0" hangingPunct="1">
              <a:spcBef>
                <a:spcPct val="20000"/>
              </a:spcBef>
              <a:buFont typeface="Arial"/>
              <a:buChar char="–"/>
              <a:defRPr sz="1500" b="0" i="0" kern="1200">
                <a:solidFill>
                  <a:schemeClr val="tx2"/>
                </a:solidFill>
                <a:latin typeface="Arial"/>
                <a:ea typeface="+mn-ea"/>
                <a:cs typeface="Arial"/>
              </a:defRPr>
            </a:lvl4pPr>
            <a:lvl5pPr marL="1543050" indent="-171450" algn="l" defTabSz="342900" rtl="0" eaLnBrk="1" latinLnBrk="0" hangingPunct="1">
              <a:spcBef>
                <a:spcPct val="20000"/>
              </a:spcBef>
              <a:buFont typeface="Arial"/>
              <a:buChar char="»"/>
              <a:defRPr sz="1500" b="0" i="0" kern="1200">
                <a:solidFill>
                  <a:schemeClr val="tx2"/>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1400" dirty="0" err="1" smtClean="0"/>
              <a:t>Flowback</a:t>
            </a:r>
            <a:r>
              <a:rPr lang="en-US" sz="1400" dirty="0" smtClean="0"/>
              <a:t>/produced water</a:t>
            </a:r>
          </a:p>
          <a:p>
            <a:pPr lvl="1"/>
            <a:r>
              <a:rPr lang="en-US" sz="1100" dirty="0" smtClean="0"/>
              <a:t>Sampled at upstream end of </a:t>
            </a:r>
            <a:r>
              <a:rPr lang="en-US" sz="1100" dirty="0" err="1" smtClean="0"/>
              <a:t>seperators</a:t>
            </a:r>
            <a:endParaRPr lang="en-US" sz="1100" dirty="0" smtClean="0"/>
          </a:p>
          <a:p>
            <a:r>
              <a:rPr lang="en-US" sz="1400" dirty="0" smtClean="0"/>
              <a:t>Hydraulic fracturing fluid</a:t>
            </a:r>
          </a:p>
          <a:p>
            <a:r>
              <a:rPr lang="en-US" sz="1400" dirty="0" smtClean="0"/>
              <a:t>Drilling mud</a:t>
            </a:r>
            <a:endParaRPr lang="en-US" sz="1400" dirty="0"/>
          </a:p>
        </p:txBody>
      </p:sp>
    </p:spTree>
    <p:extLst>
      <p:ext uri="{BB962C8B-B14F-4D97-AF65-F5344CB8AC3E}">
        <p14:creationId xmlns:p14="http://schemas.microsoft.com/office/powerpoint/2010/main" val="1080222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7" y="338468"/>
            <a:ext cx="5842388" cy="356857"/>
          </a:xfrm>
        </p:spPr>
        <p:txBody>
          <a:bodyPr/>
          <a:lstStyle/>
          <a:p>
            <a:pPr algn="ctr"/>
            <a:r>
              <a:rPr lang="en-US" sz="2800" cap="none" dirty="0" smtClean="0"/>
              <a:t>Produced water evolution:  MIP 3H</a:t>
            </a:r>
            <a:endParaRPr lang="en-US" sz="2800" cap="none" dirty="0"/>
          </a:p>
        </p:txBody>
      </p:sp>
      <p:pic>
        <p:nvPicPr>
          <p:cNvPr id="5" name="Picture 4"/>
          <p:cNvPicPr>
            <a:picLocks noChangeAspect="1"/>
          </p:cNvPicPr>
          <p:nvPr/>
        </p:nvPicPr>
        <p:blipFill>
          <a:blip r:embed="rId2"/>
          <a:stretch>
            <a:fillRect/>
          </a:stretch>
        </p:blipFill>
        <p:spPr>
          <a:xfrm>
            <a:off x="28091" y="1719072"/>
            <a:ext cx="2254191" cy="2153599"/>
          </a:xfrm>
          <a:prstGeom prst="rect">
            <a:avLst/>
          </a:prstGeom>
        </p:spPr>
      </p:pic>
      <p:pic>
        <p:nvPicPr>
          <p:cNvPr id="6" name="Picture 5"/>
          <p:cNvPicPr>
            <a:picLocks noChangeAspect="1"/>
          </p:cNvPicPr>
          <p:nvPr/>
        </p:nvPicPr>
        <p:blipFill>
          <a:blip r:embed="rId3"/>
          <a:stretch>
            <a:fillRect/>
          </a:stretch>
        </p:blipFill>
        <p:spPr>
          <a:xfrm>
            <a:off x="2315903" y="1728217"/>
            <a:ext cx="2245046" cy="2144454"/>
          </a:xfrm>
          <a:prstGeom prst="rect">
            <a:avLst/>
          </a:prstGeom>
        </p:spPr>
      </p:pic>
      <p:pic>
        <p:nvPicPr>
          <p:cNvPr id="7" name="Picture 6"/>
          <p:cNvPicPr>
            <a:picLocks noChangeAspect="1"/>
          </p:cNvPicPr>
          <p:nvPr/>
        </p:nvPicPr>
        <p:blipFill>
          <a:blip r:embed="rId4"/>
          <a:stretch>
            <a:fillRect/>
          </a:stretch>
        </p:blipFill>
        <p:spPr>
          <a:xfrm>
            <a:off x="4567449" y="1728217"/>
            <a:ext cx="2245046" cy="2144454"/>
          </a:xfrm>
          <a:prstGeom prst="rect">
            <a:avLst/>
          </a:prstGeom>
        </p:spPr>
      </p:pic>
      <p:sp>
        <p:nvSpPr>
          <p:cNvPr id="8" name="TextBox 7"/>
          <p:cNvSpPr txBox="1"/>
          <p:nvPr/>
        </p:nvSpPr>
        <p:spPr>
          <a:xfrm>
            <a:off x="354967" y="1138491"/>
            <a:ext cx="1646605" cy="507831"/>
          </a:xfrm>
          <a:prstGeom prst="rect">
            <a:avLst/>
          </a:prstGeom>
          <a:noFill/>
        </p:spPr>
        <p:txBody>
          <a:bodyPr wrap="none" rtlCol="0">
            <a:spAutoFit/>
          </a:bodyPr>
          <a:lstStyle/>
          <a:p>
            <a:r>
              <a:rPr lang="en-US" sz="1350" dirty="0">
                <a:latin typeface="+mj-lt"/>
              </a:rPr>
              <a:t>Makeup-Mon River</a:t>
            </a:r>
          </a:p>
          <a:p>
            <a:r>
              <a:rPr lang="en-US" sz="1350" dirty="0">
                <a:latin typeface="+mj-lt"/>
              </a:rPr>
              <a:t>TDS:  285 mg/L</a:t>
            </a:r>
          </a:p>
        </p:txBody>
      </p:sp>
      <p:sp>
        <p:nvSpPr>
          <p:cNvPr id="9" name="TextBox 8"/>
          <p:cNvSpPr txBox="1"/>
          <p:nvPr/>
        </p:nvSpPr>
        <p:spPr>
          <a:xfrm>
            <a:off x="2643016" y="1140625"/>
            <a:ext cx="1636987" cy="507831"/>
          </a:xfrm>
          <a:prstGeom prst="rect">
            <a:avLst/>
          </a:prstGeom>
          <a:noFill/>
        </p:spPr>
        <p:txBody>
          <a:bodyPr wrap="none" rtlCol="0">
            <a:spAutoFit/>
          </a:bodyPr>
          <a:lstStyle/>
          <a:p>
            <a:r>
              <a:rPr lang="en-US" sz="1350" dirty="0">
                <a:latin typeface="+mj-lt"/>
              </a:rPr>
              <a:t>Flowback day 0</a:t>
            </a:r>
          </a:p>
          <a:p>
            <a:r>
              <a:rPr lang="en-US" sz="1350" dirty="0">
                <a:latin typeface="+mj-lt"/>
              </a:rPr>
              <a:t>TDS:  27,812 mg/L</a:t>
            </a:r>
          </a:p>
        </p:txBody>
      </p:sp>
      <p:sp>
        <p:nvSpPr>
          <p:cNvPr id="10" name="TextBox 9"/>
          <p:cNvSpPr txBox="1"/>
          <p:nvPr/>
        </p:nvSpPr>
        <p:spPr>
          <a:xfrm>
            <a:off x="4800601" y="1140625"/>
            <a:ext cx="1733167" cy="507831"/>
          </a:xfrm>
          <a:prstGeom prst="rect">
            <a:avLst/>
          </a:prstGeom>
          <a:noFill/>
        </p:spPr>
        <p:txBody>
          <a:bodyPr wrap="none" rtlCol="0">
            <a:spAutoFit/>
          </a:bodyPr>
          <a:lstStyle/>
          <a:p>
            <a:r>
              <a:rPr lang="en-US" sz="1350" dirty="0">
                <a:latin typeface="+mj-lt"/>
              </a:rPr>
              <a:t>Flowback day 160</a:t>
            </a:r>
          </a:p>
          <a:p>
            <a:r>
              <a:rPr lang="en-US" sz="1350" dirty="0">
                <a:latin typeface="+mj-lt"/>
              </a:rPr>
              <a:t>TDS:  121,536 mg/L</a:t>
            </a:r>
          </a:p>
        </p:txBody>
      </p:sp>
      <p:sp>
        <p:nvSpPr>
          <p:cNvPr id="11" name="TextBox 10"/>
          <p:cNvSpPr txBox="1"/>
          <p:nvPr/>
        </p:nvSpPr>
        <p:spPr>
          <a:xfrm>
            <a:off x="2343150" y="3858954"/>
            <a:ext cx="2050561" cy="300082"/>
          </a:xfrm>
          <a:prstGeom prst="rect">
            <a:avLst/>
          </a:prstGeom>
          <a:noFill/>
        </p:spPr>
        <p:txBody>
          <a:bodyPr wrap="none" rtlCol="0">
            <a:spAutoFit/>
          </a:bodyPr>
          <a:lstStyle/>
          <a:p>
            <a:r>
              <a:rPr lang="en-US" sz="1350" dirty="0">
                <a:latin typeface="+mj-lt"/>
              </a:rPr>
              <a:t>30 days post completion</a:t>
            </a:r>
          </a:p>
        </p:txBody>
      </p:sp>
    </p:spTree>
    <p:extLst>
      <p:ext uri="{BB962C8B-B14F-4D97-AF65-F5344CB8AC3E}">
        <p14:creationId xmlns:p14="http://schemas.microsoft.com/office/powerpoint/2010/main" val="3489061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6200" y="742950"/>
            <a:ext cx="2133600" cy="3048000"/>
          </a:xfrm>
        </p:spPr>
        <p:txBody>
          <a:bodyPr>
            <a:normAutofit/>
          </a:bodyPr>
          <a:lstStyle/>
          <a:p>
            <a:r>
              <a:rPr lang="en-US" sz="1800" cap="none" dirty="0">
                <a:solidFill>
                  <a:schemeClr val="tx2">
                    <a:lumMod val="75000"/>
                  </a:schemeClr>
                </a:solidFill>
              </a:rPr>
              <a:t>Nearly all parameters were higher in flowback than </a:t>
            </a:r>
            <a:r>
              <a:rPr lang="en-US" sz="1800" cap="none" dirty="0" err="1">
                <a:solidFill>
                  <a:schemeClr val="tx2">
                    <a:lumMod val="75000"/>
                  </a:schemeClr>
                </a:solidFill>
              </a:rPr>
              <a:t>frac</a:t>
            </a:r>
            <a:r>
              <a:rPr lang="en-US" sz="1800" cap="none" dirty="0">
                <a:solidFill>
                  <a:schemeClr val="tx2">
                    <a:lumMod val="75000"/>
                  </a:schemeClr>
                </a:solidFill>
              </a:rPr>
              <a:t> </a:t>
            </a:r>
            <a:r>
              <a:rPr lang="en-US" sz="1800" cap="none" dirty="0" smtClean="0">
                <a:solidFill>
                  <a:schemeClr val="tx2">
                    <a:lumMod val="75000"/>
                  </a:schemeClr>
                </a:solidFill>
              </a:rPr>
              <a:t>fluid</a:t>
            </a:r>
            <a:r>
              <a:rPr lang="en-US" sz="1350" cap="none" dirty="0" smtClean="0">
                <a:solidFill>
                  <a:schemeClr val="tx2">
                    <a:lumMod val="75000"/>
                  </a:schemeClr>
                </a:solidFill>
              </a:rPr>
              <a:t/>
            </a:r>
            <a:br>
              <a:rPr lang="en-US" sz="1350" cap="none" dirty="0" smtClean="0">
                <a:solidFill>
                  <a:schemeClr val="tx2">
                    <a:lumMod val="75000"/>
                  </a:schemeClr>
                </a:solidFill>
              </a:rPr>
            </a:br>
            <a:r>
              <a:rPr lang="en-US" sz="1350" cap="none" dirty="0" smtClean="0">
                <a:solidFill>
                  <a:schemeClr val="tx2">
                    <a:lumMod val="75000"/>
                  </a:schemeClr>
                </a:solidFill>
              </a:rPr>
              <a:t> </a:t>
            </a:r>
            <a:br>
              <a:rPr lang="en-US" sz="1350" cap="none" dirty="0" smtClean="0">
                <a:solidFill>
                  <a:schemeClr val="tx2">
                    <a:lumMod val="75000"/>
                  </a:schemeClr>
                </a:solidFill>
              </a:rPr>
            </a:br>
            <a:r>
              <a:rPr lang="en-US" sz="1350" cap="none" dirty="0" smtClean="0">
                <a:solidFill>
                  <a:srgbClr val="C00000"/>
                </a:solidFill>
              </a:rPr>
              <a:t>MW</a:t>
            </a:r>
            <a:r>
              <a:rPr lang="en-US" sz="1350" cap="none" dirty="0" smtClean="0">
                <a:solidFill>
                  <a:schemeClr val="tx2">
                    <a:lumMod val="75000"/>
                  </a:schemeClr>
                </a:solidFill>
              </a:rPr>
              <a:t>=makeup water</a:t>
            </a:r>
            <a:br>
              <a:rPr lang="en-US" sz="1350" cap="none" dirty="0" smtClean="0">
                <a:solidFill>
                  <a:schemeClr val="tx2">
                    <a:lumMod val="75000"/>
                  </a:schemeClr>
                </a:solidFill>
              </a:rPr>
            </a:br>
            <a:r>
              <a:rPr lang="en-US" sz="1350" cap="none" dirty="0" smtClean="0">
                <a:solidFill>
                  <a:srgbClr val="C00000"/>
                </a:solidFill>
              </a:rPr>
              <a:t>HF</a:t>
            </a:r>
            <a:r>
              <a:rPr lang="en-US" sz="1350" cap="none" dirty="0" smtClean="0">
                <a:solidFill>
                  <a:schemeClr val="tx2">
                    <a:lumMod val="75000"/>
                  </a:schemeClr>
                </a:solidFill>
              </a:rPr>
              <a:t>=</a:t>
            </a:r>
            <a:r>
              <a:rPr lang="en-US" sz="1350" cap="none" dirty="0" err="1" smtClean="0">
                <a:solidFill>
                  <a:schemeClr val="tx2">
                    <a:lumMod val="75000"/>
                  </a:schemeClr>
                </a:solidFill>
              </a:rPr>
              <a:t>frac</a:t>
            </a:r>
            <a:r>
              <a:rPr lang="en-US" sz="1350" cap="none" dirty="0" smtClean="0">
                <a:solidFill>
                  <a:schemeClr val="tx2">
                    <a:lumMod val="75000"/>
                  </a:schemeClr>
                </a:solidFill>
              </a:rPr>
              <a:t> fluid</a:t>
            </a:r>
            <a:br>
              <a:rPr lang="en-US" sz="1350" cap="none" dirty="0" smtClean="0">
                <a:solidFill>
                  <a:schemeClr val="tx2">
                    <a:lumMod val="75000"/>
                  </a:schemeClr>
                </a:solidFill>
              </a:rPr>
            </a:br>
            <a:r>
              <a:rPr lang="en-US" sz="1350" cap="none" dirty="0" smtClean="0">
                <a:solidFill>
                  <a:srgbClr val="C00000"/>
                </a:solidFill>
              </a:rPr>
              <a:t>MIP</a:t>
            </a:r>
            <a:r>
              <a:rPr lang="en-US" sz="1350" cap="none" dirty="0" smtClean="0">
                <a:solidFill>
                  <a:schemeClr val="tx2">
                    <a:lumMod val="75000"/>
                  </a:schemeClr>
                </a:solidFill>
              </a:rPr>
              <a:t>=produced water </a:t>
            </a:r>
            <a:r>
              <a:rPr lang="en-US" sz="1350" cap="none" dirty="0">
                <a:solidFill>
                  <a:schemeClr val="tx2">
                    <a:lumMod val="75000"/>
                  </a:schemeClr>
                </a:solidFill>
              </a:rPr>
              <a:t/>
            </a:r>
            <a:br>
              <a:rPr lang="en-US" sz="1350" cap="none" dirty="0">
                <a:solidFill>
                  <a:schemeClr val="tx2">
                    <a:lumMod val="75000"/>
                  </a:schemeClr>
                </a:solidFill>
              </a:rPr>
            </a:br>
            <a:r>
              <a:rPr lang="en-US" sz="1350" dirty="0">
                <a:solidFill>
                  <a:schemeClr val="tx2">
                    <a:lumMod val="75000"/>
                  </a:schemeClr>
                </a:solidFill>
              </a:rPr>
              <a:t/>
            </a:r>
            <a:br>
              <a:rPr lang="en-US" sz="1350" dirty="0">
                <a:solidFill>
                  <a:schemeClr val="tx2">
                    <a:lumMod val="75000"/>
                  </a:schemeClr>
                </a:solidFill>
              </a:rPr>
            </a:br>
            <a:endParaRPr lang="en-US" sz="1350" dirty="0"/>
          </a:p>
        </p:txBody>
      </p:sp>
      <p:pic>
        <p:nvPicPr>
          <p:cNvPr id="4" name="Picture 3"/>
          <p:cNvPicPr>
            <a:picLocks noChangeAspect="1"/>
          </p:cNvPicPr>
          <p:nvPr/>
        </p:nvPicPr>
        <p:blipFill>
          <a:blip r:embed="rId2"/>
          <a:stretch>
            <a:fillRect/>
          </a:stretch>
        </p:blipFill>
        <p:spPr>
          <a:xfrm>
            <a:off x="2325975" y="29512"/>
            <a:ext cx="3784413" cy="4294838"/>
          </a:xfrm>
          <a:prstGeom prst="rect">
            <a:avLst/>
          </a:prstGeom>
          <a:solidFill>
            <a:schemeClr val="bg1"/>
          </a:solidFill>
        </p:spPr>
      </p:pic>
    </p:spTree>
    <p:extLst>
      <p:ext uri="{BB962C8B-B14F-4D97-AF65-F5344CB8AC3E}">
        <p14:creationId xmlns:p14="http://schemas.microsoft.com/office/powerpoint/2010/main" val="15220274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7150" y="57150"/>
            <a:ext cx="6686550" cy="514350"/>
          </a:xfrm>
        </p:spPr>
        <p:txBody>
          <a:bodyPr>
            <a:normAutofit/>
          </a:bodyPr>
          <a:lstStyle/>
          <a:p>
            <a:pPr algn="ctr"/>
            <a:r>
              <a:rPr lang="en-US" sz="1500" cap="none" dirty="0">
                <a:solidFill>
                  <a:srgbClr val="C00000"/>
                </a:solidFill>
              </a:rPr>
              <a:t>MW</a:t>
            </a:r>
            <a:r>
              <a:rPr lang="en-US" sz="1500" cap="none" dirty="0">
                <a:solidFill>
                  <a:schemeClr val="tx2">
                    <a:lumMod val="75000"/>
                  </a:schemeClr>
                </a:solidFill>
              </a:rPr>
              <a:t>: Makeup water,    </a:t>
            </a:r>
            <a:r>
              <a:rPr lang="en-US" sz="1500" cap="none" dirty="0">
                <a:solidFill>
                  <a:srgbClr val="C00000"/>
                </a:solidFill>
              </a:rPr>
              <a:t>HF</a:t>
            </a:r>
            <a:r>
              <a:rPr lang="en-US" sz="1500" cap="none" dirty="0">
                <a:solidFill>
                  <a:schemeClr val="tx2">
                    <a:lumMod val="75000"/>
                  </a:schemeClr>
                </a:solidFill>
              </a:rPr>
              <a:t>: Hydraulic fracturing fluid,    </a:t>
            </a:r>
            <a:r>
              <a:rPr lang="en-US" sz="1500" cap="none" dirty="0">
                <a:solidFill>
                  <a:srgbClr val="C00000"/>
                </a:solidFill>
              </a:rPr>
              <a:t>MIP</a:t>
            </a:r>
            <a:r>
              <a:rPr lang="en-US" sz="1500" cap="none" dirty="0">
                <a:solidFill>
                  <a:schemeClr val="tx2">
                    <a:lumMod val="75000"/>
                  </a:schemeClr>
                </a:solidFill>
              </a:rPr>
              <a:t>: produced water</a:t>
            </a:r>
            <a:endParaRPr lang="en-US" sz="1500" cap="none" dirty="0"/>
          </a:p>
        </p:txBody>
      </p:sp>
      <p:pic>
        <p:nvPicPr>
          <p:cNvPr id="2" name="Picture 1"/>
          <p:cNvPicPr>
            <a:picLocks noChangeAspect="1"/>
          </p:cNvPicPr>
          <p:nvPr/>
        </p:nvPicPr>
        <p:blipFill>
          <a:blip r:embed="rId2"/>
          <a:stretch>
            <a:fillRect/>
          </a:stretch>
        </p:blipFill>
        <p:spPr>
          <a:xfrm>
            <a:off x="381000" y="571500"/>
            <a:ext cx="6172200" cy="3763926"/>
          </a:xfrm>
          <a:prstGeom prst="rect">
            <a:avLst/>
          </a:prstGeom>
          <a:solidFill>
            <a:schemeClr val="bg1"/>
          </a:solidFill>
        </p:spPr>
      </p:pic>
    </p:spTree>
    <p:extLst>
      <p:ext uri="{BB962C8B-B14F-4D97-AF65-F5344CB8AC3E}">
        <p14:creationId xmlns:p14="http://schemas.microsoft.com/office/powerpoint/2010/main" val="21565721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0"/>
            <a:ext cx="5943600" cy="1233191"/>
          </a:xfrm>
        </p:spPr>
        <p:txBody>
          <a:bodyPr>
            <a:normAutofit/>
          </a:bodyPr>
          <a:lstStyle/>
          <a:p>
            <a:r>
              <a:rPr lang="en-US" sz="2800" dirty="0" smtClean="0">
                <a:solidFill>
                  <a:srgbClr val="002060"/>
                </a:solidFill>
              </a:rPr>
              <a:t>Terminology:  solid wastes</a:t>
            </a:r>
            <a:endParaRPr lang="en-US" sz="2800" dirty="0">
              <a:solidFill>
                <a:srgbClr val="002060"/>
              </a:solidFill>
            </a:endParaRPr>
          </a:p>
        </p:txBody>
      </p:sp>
      <p:sp>
        <p:nvSpPr>
          <p:cNvPr id="3" name="Content Placeholder 2"/>
          <p:cNvSpPr>
            <a:spLocks noGrp="1"/>
          </p:cNvSpPr>
          <p:nvPr>
            <p:ph idx="1"/>
          </p:nvPr>
        </p:nvSpPr>
        <p:spPr>
          <a:xfrm>
            <a:off x="381001" y="1123950"/>
            <a:ext cx="6019799" cy="2457450"/>
          </a:xfrm>
        </p:spPr>
        <p:txBody>
          <a:bodyPr>
            <a:noAutofit/>
          </a:bodyPr>
          <a:lstStyle/>
          <a:p>
            <a:r>
              <a:rPr lang="en-US" sz="1800" b="1" dirty="0" smtClean="0"/>
              <a:t>Drilling mud</a:t>
            </a:r>
            <a:endParaRPr lang="en-US" sz="1800" dirty="0" smtClean="0"/>
          </a:p>
          <a:p>
            <a:pPr lvl="1"/>
            <a:r>
              <a:rPr lang="en-US" sz="1600" dirty="0" smtClean="0"/>
              <a:t>Returns to the surface with cuttings during drilling</a:t>
            </a:r>
          </a:p>
          <a:p>
            <a:pPr lvl="1"/>
            <a:r>
              <a:rPr lang="en-US" sz="1600" dirty="0" smtClean="0"/>
              <a:t>Recycled after cuttings removed</a:t>
            </a:r>
          </a:p>
          <a:p>
            <a:pPr lvl="1"/>
            <a:r>
              <a:rPr lang="en-US" sz="1600" dirty="0" smtClean="0"/>
              <a:t>To disposal after well completed</a:t>
            </a:r>
          </a:p>
          <a:p>
            <a:r>
              <a:rPr lang="en-US" sz="1800" b="1" dirty="0" smtClean="0"/>
              <a:t>Drill cuttings</a:t>
            </a:r>
            <a:r>
              <a:rPr lang="en-US" sz="1800" dirty="0" smtClean="0">
                <a:solidFill>
                  <a:srgbClr val="C00000"/>
                </a:solidFill>
              </a:rPr>
              <a:t> </a:t>
            </a:r>
          </a:p>
          <a:p>
            <a:pPr lvl="1"/>
            <a:r>
              <a:rPr lang="en-US" sz="1600" dirty="0" smtClean="0"/>
              <a:t>Rock fragments-clay to fine gravel</a:t>
            </a:r>
          </a:p>
          <a:p>
            <a:pPr lvl="1"/>
            <a:r>
              <a:rPr lang="en-US" sz="1600" dirty="0" smtClean="0">
                <a:solidFill>
                  <a:srgbClr val="C00000"/>
                </a:solidFill>
              </a:rPr>
              <a:t>~500-800 tons/well or 25 to 50 truckloads</a:t>
            </a:r>
          </a:p>
          <a:p>
            <a:pPr lvl="1"/>
            <a:r>
              <a:rPr lang="en-US" sz="1600" dirty="0" smtClean="0"/>
              <a:t>To disposal after separation from drilling mud</a:t>
            </a:r>
            <a:endParaRPr lang="en-US" sz="1600" dirty="0"/>
          </a:p>
          <a:p>
            <a:r>
              <a:rPr lang="en-US" sz="1800" b="1" dirty="0" smtClean="0"/>
              <a:t>Flowback Solids</a:t>
            </a:r>
            <a:r>
              <a:rPr lang="en-US" sz="1800" dirty="0" smtClean="0"/>
              <a:t>-filter cake, precipitates, suspended solids</a:t>
            </a:r>
          </a:p>
        </p:txBody>
      </p:sp>
    </p:spTree>
    <p:extLst>
      <p:ext uri="{BB962C8B-B14F-4D97-AF65-F5344CB8AC3E}">
        <p14:creationId xmlns:p14="http://schemas.microsoft.com/office/powerpoint/2010/main" val="3836170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6" y="132162"/>
            <a:ext cx="6172200" cy="857250"/>
          </a:xfrm>
        </p:spPr>
        <p:txBody>
          <a:bodyPr/>
          <a:lstStyle/>
          <a:p>
            <a:pPr algn="ctr"/>
            <a:r>
              <a:rPr lang="en-US" sz="2800" dirty="0" smtClean="0"/>
              <a:t>Drilling wastes</a:t>
            </a:r>
            <a:endParaRPr lang="en-US" sz="2800" dirty="0"/>
          </a:p>
        </p:txBody>
      </p:sp>
      <p:sp>
        <p:nvSpPr>
          <p:cNvPr id="3" name="Text Placeholder 2"/>
          <p:cNvSpPr>
            <a:spLocks noGrp="1"/>
          </p:cNvSpPr>
          <p:nvPr>
            <p:ph type="body" idx="1"/>
          </p:nvPr>
        </p:nvSpPr>
        <p:spPr>
          <a:xfrm>
            <a:off x="170259" y="1132880"/>
            <a:ext cx="3030141" cy="354808"/>
          </a:xfrm>
        </p:spPr>
        <p:txBody>
          <a:bodyPr/>
          <a:lstStyle/>
          <a:p>
            <a:r>
              <a:rPr lang="en-US" sz="1600" dirty="0" smtClean="0"/>
              <a:t>Mud</a:t>
            </a:r>
            <a:endParaRPr lang="en-US" sz="1600" dirty="0"/>
          </a:p>
        </p:txBody>
      </p:sp>
      <p:pic>
        <p:nvPicPr>
          <p:cNvPr id="11" name="Content Placeholder 10"/>
          <p:cNvPicPr>
            <a:picLocks noGrp="1" noChangeAspect="1"/>
          </p:cNvPicPr>
          <p:nvPr>
            <p:ph sz="half" idx="2"/>
          </p:nvPr>
        </p:nvPicPr>
        <p:blipFill>
          <a:blip r:embed="rId2"/>
          <a:stretch>
            <a:fillRect/>
          </a:stretch>
        </p:blipFill>
        <p:spPr>
          <a:xfrm>
            <a:off x="182242" y="1631156"/>
            <a:ext cx="3018158" cy="2353794"/>
          </a:xfrm>
          <a:prstGeom prst="rect">
            <a:avLst/>
          </a:prstGeom>
        </p:spPr>
      </p:pic>
      <p:sp>
        <p:nvSpPr>
          <p:cNvPr id="6" name="Text Placeholder 5"/>
          <p:cNvSpPr>
            <a:spLocks noGrp="1"/>
          </p:cNvSpPr>
          <p:nvPr>
            <p:ph type="body" sz="quarter" idx="3"/>
          </p:nvPr>
        </p:nvSpPr>
        <p:spPr>
          <a:xfrm>
            <a:off x="3483770" y="1132881"/>
            <a:ext cx="3031331" cy="354807"/>
          </a:xfrm>
        </p:spPr>
        <p:txBody>
          <a:bodyPr/>
          <a:lstStyle/>
          <a:p>
            <a:r>
              <a:rPr lang="en-US" dirty="0" smtClean="0"/>
              <a:t>Cuttings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770" y="1631157"/>
            <a:ext cx="3138392" cy="2353793"/>
          </a:xfrm>
          <a:prstGeom prst="rect">
            <a:avLst/>
          </a:prstGeom>
        </p:spPr>
      </p:pic>
    </p:spTree>
    <p:extLst>
      <p:ext uri="{BB962C8B-B14F-4D97-AF65-F5344CB8AC3E}">
        <p14:creationId xmlns:p14="http://schemas.microsoft.com/office/powerpoint/2010/main" val="14939598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09600" y="776990"/>
            <a:ext cx="2009870" cy="1601882"/>
          </a:xfrm>
          <a:prstGeom prst="rect">
            <a:avLst/>
          </a:prstGeom>
        </p:spPr>
      </p:pic>
      <p:sp>
        <p:nvSpPr>
          <p:cNvPr id="2" name="Title 1"/>
          <p:cNvSpPr>
            <a:spLocks noGrp="1"/>
          </p:cNvSpPr>
          <p:nvPr>
            <p:ph type="title"/>
          </p:nvPr>
        </p:nvSpPr>
        <p:spPr>
          <a:xfrm>
            <a:off x="1245717" y="161548"/>
            <a:ext cx="4240530" cy="687309"/>
          </a:xfrm>
        </p:spPr>
        <p:txBody>
          <a:bodyPr>
            <a:normAutofit/>
          </a:bodyPr>
          <a:lstStyle/>
          <a:p>
            <a:r>
              <a:rPr lang="en-US" sz="2800" dirty="0" smtClean="0"/>
              <a:t>Solids separation</a:t>
            </a:r>
            <a:endParaRPr lang="en-US" sz="28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0600"/>
          <a:stretch/>
        </p:blipFill>
        <p:spPr>
          <a:xfrm>
            <a:off x="353686" y="2396351"/>
            <a:ext cx="2785993" cy="19279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8304" y="776990"/>
            <a:ext cx="2779418" cy="1642172"/>
          </a:xfrm>
          <a:prstGeom prst="rect">
            <a:avLst/>
          </a:prstGeom>
        </p:spPr>
      </p:pic>
      <p:pic>
        <p:nvPicPr>
          <p:cNvPr id="7" name="Picture 6"/>
          <p:cNvPicPr>
            <a:picLocks noChangeAspect="1"/>
          </p:cNvPicPr>
          <p:nvPr/>
        </p:nvPicPr>
        <p:blipFill>
          <a:blip r:embed="rId5"/>
          <a:stretch>
            <a:fillRect/>
          </a:stretch>
        </p:blipFill>
        <p:spPr>
          <a:xfrm>
            <a:off x="3365916" y="2470761"/>
            <a:ext cx="3111083" cy="1852461"/>
          </a:xfrm>
          <a:prstGeom prst="rect">
            <a:avLst/>
          </a:prstGeom>
        </p:spPr>
      </p:pic>
      <p:sp>
        <p:nvSpPr>
          <p:cNvPr id="8" name="TextBox 7"/>
          <p:cNvSpPr txBox="1"/>
          <p:nvPr/>
        </p:nvSpPr>
        <p:spPr>
          <a:xfrm>
            <a:off x="1749730" y="1578333"/>
            <a:ext cx="995198" cy="246221"/>
          </a:xfrm>
          <a:prstGeom prst="rect">
            <a:avLst/>
          </a:prstGeom>
          <a:noFill/>
        </p:spPr>
        <p:txBody>
          <a:bodyPr wrap="square" rtlCol="0">
            <a:spAutoFit/>
          </a:bodyPr>
          <a:lstStyle/>
          <a:p>
            <a:r>
              <a:rPr lang="en-US" sz="1000" dirty="0">
                <a:solidFill>
                  <a:srgbClr val="FFFF00"/>
                </a:solidFill>
                <a:latin typeface="+mj-lt"/>
              </a:rPr>
              <a:t>Cuttings pit</a:t>
            </a:r>
          </a:p>
        </p:txBody>
      </p:sp>
      <p:sp>
        <p:nvSpPr>
          <p:cNvPr id="9" name="TextBox 8"/>
          <p:cNvSpPr txBox="1"/>
          <p:nvPr/>
        </p:nvSpPr>
        <p:spPr>
          <a:xfrm>
            <a:off x="4231812" y="1442866"/>
            <a:ext cx="1158529" cy="246221"/>
          </a:xfrm>
          <a:prstGeom prst="rect">
            <a:avLst/>
          </a:prstGeom>
          <a:noFill/>
        </p:spPr>
        <p:txBody>
          <a:bodyPr wrap="square" rtlCol="0">
            <a:spAutoFit/>
          </a:bodyPr>
          <a:lstStyle/>
          <a:p>
            <a:r>
              <a:rPr lang="en-US" sz="1000" dirty="0">
                <a:solidFill>
                  <a:srgbClr val="FFFF00"/>
                </a:solidFill>
                <a:latin typeface="+mj-lt"/>
              </a:rPr>
              <a:t>Flowback pit</a:t>
            </a:r>
          </a:p>
        </p:txBody>
      </p:sp>
      <p:sp>
        <p:nvSpPr>
          <p:cNvPr id="10" name="TextBox 9"/>
          <p:cNvSpPr txBox="1"/>
          <p:nvPr/>
        </p:nvSpPr>
        <p:spPr>
          <a:xfrm>
            <a:off x="4999334" y="3618250"/>
            <a:ext cx="1020466" cy="553998"/>
          </a:xfrm>
          <a:prstGeom prst="rect">
            <a:avLst/>
          </a:prstGeom>
          <a:noFill/>
        </p:spPr>
        <p:txBody>
          <a:bodyPr wrap="square" rtlCol="0">
            <a:spAutoFit/>
          </a:bodyPr>
          <a:lstStyle/>
          <a:p>
            <a:r>
              <a:rPr lang="en-US" sz="1000" dirty="0">
                <a:solidFill>
                  <a:srgbClr val="002060"/>
                </a:solidFill>
                <a:latin typeface="+mj-lt"/>
              </a:rPr>
              <a:t>Plate and frame filter press</a:t>
            </a:r>
          </a:p>
        </p:txBody>
      </p:sp>
      <p:sp>
        <p:nvSpPr>
          <p:cNvPr id="11" name="TextBox 10"/>
          <p:cNvSpPr txBox="1"/>
          <p:nvPr/>
        </p:nvSpPr>
        <p:spPr>
          <a:xfrm>
            <a:off x="935376" y="3474650"/>
            <a:ext cx="1045824" cy="246221"/>
          </a:xfrm>
          <a:prstGeom prst="rect">
            <a:avLst/>
          </a:prstGeom>
          <a:noFill/>
        </p:spPr>
        <p:txBody>
          <a:bodyPr wrap="square" rtlCol="0">
            <a:spAutoFit/>
          </a:bodyPr>
          <a:lstStyle/>
          <a:p>
            <a:r>
              <a:rPr lang="en-US" sz="1000" dirty="0">
                <a:solidFill>
                  <a:srgbClr val="FFFF00"/>
                </a:solidFill>
                <a:latin typeface="+mj-lt"/>
              </a:rPr>
              <a:t>Bag filters</a:t>
            </a:r>
          </a:p>
        </p:txBody>
      </p:sp>
      <p:sp>
        <p:nvSpPr>
          <p:cNvPr id="12" name="TextBox 11"/>
          <p:cNvSpPr txBox="1"/>
          <p:nvPr/>
        </p:nvSpPr>
        <p:spPr>
          <a:xfrm>
            <a:off x="2087112" y="2775539"/>
            <a:ext cx="1064715" cy="246221"/>
          </a:xfrm>
          <a:prstGeom prst="rect">
            <a:avLst/>
          </a:prstGeom>
          <a:noFill/>
        </p:spPr>
        <p:txBody>
          <a:bodyPr wrap="none" rtlCol="0">
            <a:spAutoFit/>
          </a:bodyPr>
          <a:lstStyle/>
          <a:p>
            <a:r>
              <a:rPr lang="en-US" sz="1000" dirty="0">
                <a:solidFill>
                  <a:srgbClr val="FFFF00"/>
                </a:solidFill>
                <a:latin typeface="+mj-lt"/>
              </a:rPr>
              <a:t>Flowback tanks</a:t>
            </a:r>
          </a:p>
        </p:txBody>
      </p:sp>
    </p:spTree>
    <p:extLst>
      <p:ext uri="{BB962C8B-B14F-4D97-AF65-F5344CB8AC3E}">
        <p14:creationId xmlns:p14="http://schemas.microsoft.com/office/powerpoint/2010/main" val="23775310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14300" y="1261850"/>
            <a:ext cx="2200275" cy="2185988"/>
          </a:xfrm>
        </p:spPr>
        <p:txBody>
          <a:bodyPr>
            <a:normAutofit/>
          </a:bodyPr>
          <a:lstStyle/>
          <a:p>
            <a:r>
              <a:rPr lang="en-US" sz="1744" dirty="0">
                <a:solidFill>
                  <a:srgbClr val="C00000"/>
                </a:solidFill>
              </a:rPr>
              <a:t>Conventional drilling mud</a:t>
            </a:r>
            <a:r>
              <a:rPr lang="en-US" sz="1575" dirty="0"/>
              <a:t/>
            </a:r>
            <a:br>
              <a:rPr lang="en-US" sz="1575" dirty="0"/>
            </a:br>
            <a:r>
              <a:rPr lang="en-US" sz="1575" dirty="0"/>
              <a:t/>
            </a:r>
            <a:br>
              <a:rPr lang="en-US" sz="1575" dirty="0"/>
            </a:br>
            <a:r>
              <a:rPr lang="en-US" sz="1575" dirty="0"/>
              <a:t/>
            </a:r>
            <a:br>
              <a:rPr lang="en-US" sz="1575" dirty="0"/>
            </a:br>
            <a:r>
              <a:rPr lang="en-US" sz="1575" dirty="0"/>
              <a:t>Drill Cuttings</a:t>
            </a:r>
            <a:br>
              <a:rPr lang="en-US" sz="1575" dirty="0"/>
            </a:br>
            <a:r>
              <a:rPr lang="en-US" sz="1575" dirty="0"/>
              <a:t>% samples </a:t>
            </a:r>
            <a:r>
              <a:rPr lang="en-US" sz="1575" dirty="0" smtClean="0"/>
              <a:t/>
            </a:r>
            <a:br>
              <a:rPr lang="en-US" sz="1575" dirty="0" smtClean="0"/>
            </a:br>
            <a:r>
              <a:rPr lang="en-US" sz="1575" dirty="0" smtClean="0">
                <a:solidFill>
                  <a:schemeClr val="tx1"/>
                </a:solidFill>
              </a:rPr>
              <a:t>(</a:t>
            </a:r>
            <a:r>
              <a:rPr lang="en-US" sz="1575" dirty="0">
                <a:solidFill>
                  <a:schemeClr val="tx1"/>
                </a:solidFill>
              </a:rPr>
              <a:t>Liquid fraction)</a:t>
            </a:r>
            <a:r>
              <a:rPr lang="en-US" sz="1575" dirty="0"/>
              <a:t> </a:t>
            </a:r>
            <a:br>
              <a:rPr lang="en-US" sz="1575" dirty="0"/>
            </a:br>
            <a:r>
              <a:rPr lang="en-US" sz="1575" dirty="0"/>
              <a:t>&gt; TCLP limit</a:t>
            </a:r>
          </a:p>
        </p:txBody>
      </p:sp>
      <p:pic>
        <p:nvPicPr>
          <p:cNvPr id="9" name="Picture 8"/>
          <p:cNvPicPr>
            <a:picLocks noChangeAspect="1"/>
          </p:cNvPicPr>
          <p:nvPr/>
        </p:nvPicPr>
        <p:blipFill>
          <a:blip r:embed="rId2"/>
          <a:stretch>
            <a:fillRect/>
          </a:stretch>
        </p:blipFill>
        <p:spPr>
          <a:xfrm>
            <a:off x="2228849" y="971550"/>
            <a:ext cx="4504559" cy="2638376"/>
          </a:xfrm>
          <a:prstGeom prst="rect">
            <a:avLst/>
          </a:prstGeom>
          <a:solidFill>
            <a:schemeClr val="bg1"/>
          </a:solidFill>
        </p:spPr>
      </p:pic>
    </p:spTree>
    <p:extLst>
      <p:ext uri="{BB962C8B-B14F-4D97-AF65-F5344CB8AC3E}">
        <p14:creationId xmlns:p14="http://schemas.microsoft.com/office/powerpoint/2010/main" val="29987166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09" y="285750"/>
            <a:ext cx="6172200" cy="857250"/>
          </a:xfrm>
        </p:spPr>
        <p:txBody>
          <a:bodyPr>
            <a:normAutofit fontScale="90000"/>
          </a:bodyPr>
          <a:lstStyle/>
          <a:p>
            <a:r>
              <a:rPr lang="en-US" cap="none" dirty="0" smtClean="0">
                <a:solidFill>
                  <a:srgbClr val="002060"/>
                </a:solidFill>
              </a:rPr>
              <a:t>Using ‘Green’ Drilling Mud </a:t>
            </a:r>
            <a:r>
              <a:rPr lang="en-US" cap="none" dirty="0" smtClean="0">
                <a:solidFill>
                  <a:srgbClr val="002060"/>
                </a:solidFill>
              </a:rPr>
              <a:t/>
            </a:r>
            <a:br>
              <a:rPr lang="en-US" cap="none" dirty="0" smtClean="0">
                <a:solidFill>
                  <a:srgbClr val="002060"/>
                </a:solidFill>
              </a:rPr>
            </a:br>
            <a:r>
              <a:rPr lang="en-US" cap="none" dirty="0" smtClean="0">
                <a:solidFill>
                  <a:srgbClr val="002060"/>
                </a:solidFill>
              </a:rPr>
              <a:t>no </a:t>
            </a:r>
            <a:r>
              <a:rPr lang="en-US" cap="none" dirty="0" smtClean="0">
                <a:solidFill>
                  <a:srgbClr val="002060"/>
                </a:solidFill>
              </a:rPr>
              <a:t>parameters exceeded TCLP</a:t>
            </a:r>
            <a:endParaRPr lang="en-US" cap="none" dirty="0">
              <a:solidFill>
                <a:srgbClr val="002060"/>
              </a:solidFill>
            </a:endParaRPr>
          </a:p>
        </p:txBody>
      </p:sp>
      <p:sp>
        <p:nvSpPr>
          <p:cNvPr id="3" name="Content Placeholder 2"/>
          <p:cNvSpPr>
            <a:spLocks noGrp="1"/>
          </p:cNvSpPr>
          <p:nvPr>
            <p:ph idx="1"/>
          </p:nvPr>
        </p:nvSpPr>
        <p:spPr>
          <a:xfrm>
            <a:off x="358109" y="1504950"/>
            <a:ext cx="5052091" cy="1657349"/>
          </a:xfrm>
        </p:spPr>
        <p:txBody>
          <a:bodyPr>
            <a:normAutofit fontScale="92500" lnSpcReduction="10000"/>
          </a:bodyPr>
          <a:lstStyle/>
          <a:p>
            <a:r>
              <a:rPr lang="en-US" dirty="0" smtClean="0"/>
              <a:t>In the Vertical and Horizontal </a:t>
            </a:r>
            <a:r>
              <a:rPr lang="en-US" dirty="0" smtClean="0"/>
              <a:t>(</a:t>
            </a:r>
            <a:r>
              <a:rPr lang="en-US" dirty="0" smtClean="0"/>
              <a:t>Marcellus) sections:</a:t>
            </a:r>
          </a:p>
          <a:p>
            <a:endParaRPr lang="en-US" dirty="0"/>
          </a:p>
          <a:p>
            <a:pPr lvl="1"/>
            <a:r>
              <a:rPr lang="en-US" dirty="0" smtClean="0"/>
              <a:t>TCLP organics-no exceedances</a:t>
            </a:r>
          </a:p>
          <a:p>
            <a:pPr lvl="1"/>
            <a:r>
              <a:rPr lang="en-US" dirty="0" smtClean="0"/>
              <a:t>TCLP inorganics-no exceedances</a:t>
            </a:r>
          </a:p>
          <a:p>
            <a:endParaRPr lang="en-US" dirty="0" smtClean="0"/>
          </a:p>
          <a:p>
            <a:endParaRPr lang="en-US" dirty="0"/>
          </a:p>
        </p:txBody>
      </p:sp>
    </p:spTree>
    <p:extLst>
      <p:ext uri="{BB962C8B-B14F-4D97-AF65-F5344CB8AC3E}">
        <p14:creationId xmlns:p14="http://schemas.microsoft.com/office/powerpoint/2010/main" val="32075053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cap="none" dirty="0" smtClean="0"/>
              <a:t>Drilling mud:  Bio-Base</a:t>
            </a:r>
            <a:r>
              <a:rPr lang="en-US" sz="2600" cap="none" baseline="30000" dirty="0" smtClean="0"/>
              <a:t>tm</a:t>
            </a:r>
            <a:r>
              <a:rPr lang="en-US" sz="2600" cap="none" dirty="0" smtClean="0"/>
              <a:t> 365</a:t>
            </a:r>
            <a:endParaRPr lang="en-US" sz="2600" cap="none" dirty="0"/>
          </a:p>
        </p:txBody>
      </p:sp>
      <p:sp>
        <p:nvSpPr>
          <p:cNvPr id="4" name="Rectangle 3"/>
          <p:cNvSpPr/>
          <p:nvPr/>
        </p:nvSpPr>
        <p:spPr>
          <a:xfrm>
            <a:off x="152400" y="1200150"/>
            <a:ext cx="6629400" cy="1938992"/>
          </a:xfrm>
          <a:prstGeom prst="rect">
            <a:avLst/>
          </a:prstGeom>
          <a:solidFill>
            <a:schemeClr val="bg1"/>
          </a:solidFill>
        </p:spPr>
        <p:txBody>
          <a:bodyPr wrap="square">
            <a:spAutoFit/>
          </a:bodyPr>
          <a:lstStyle/>
          <a:p>
            <a:r>
              <a:rPr lang="en-US" sz="1125" dirty="0"/>
              <a:t> </a:t>
            </a:r>
            <a:r>
              <a:rPr lang="en-US" sz="1200" b="1" u="sng" dirty="0"/>
              <a:t>Property 				        Unit 	     Value 	                   Test Method </a:t>
            </a:r>
            <a:endParaRPr lang="en-US" sz="1200" b="1" u="sng" dirty="0">
              <a:solidFill>
                <a:srgbClr val="000000"/>
              </a:solidFill>
              <a:latin typeface="Calibri" panose="020F0502020204030204" pitchFamily="34" charset="0"/>
            </a:endParaRPr>
          </a:p>
          <a:p>
            <a:r>
              <a:rPr lang="en-US" sz="1200" b="1" dirty="0" smtClean="0">
                <a:solidFill>
                  <a:srgbClr val="000000"/>
                </a:solidFill>
                <a:latin typeface="Calibri" panose="020F0502020204030204" pitchFamily="34" charset="0"/>
              </a:rPr>
              <a:t> Physical </a:t>
            </a:r>
            <a:r>
              <a:rPr lang="en-US" sz="1200" b="1" dirty="0">
                <a:solidFill>
                  <a:srgbClr val="000000"/>
                </a:solidFill>
                <a:latin typeface="Calibri" panose="020F0502020204030204" pitchFamily="34" charset="0"/>
              </a:rPr>
              <a:t>state 			</a:t>
            </a:r>
            <a:r>
              <a:rPr lang="en-US" sz="1200" b="1" dirty="0" smtClean="0">
                <a:solidFill>
                  <a:srgbClr val="000000"/>
                </a:solidFill>
                <a:latin typeface="Calibri" panose="020F0502020204030204" pitchFamily="34" charset="0"/>
              </a:rPr>
              <a:t>                                Liquid                               Visual </a:t>
            </a:r>
            <a:endParaRPr lang="en-US" sz="1200" dirty="0">
              <a:solidFill>
                <a:srgbClr val="000000"/>
              </a:solidFill>
              <a:latin typeface="Calibri" panose="020F0502020204030204" pitchFamily="34" charset="0"/>
            </a:endParaRPr>
          </a:p>
          <a:p>
            <a:r>
              <a:rPr lang="en-US" sz="1200" b="1" dirty="0" smtClean="0">
                <a:solidFill>
                  <a:srgbClr val="000000"/>
                </a:solidFill>
                <a:latin typeface="Calibri" panose="020F0502020204030204" pitchFamily="34" charset="0"/>
              </a:rPr>
              <a:t> Biodegradation</a:t>
            </a:r>
            <a:r>
              <a:rPr lang="en-US" sz="1200" b="1" dirty="0">
                <a:solidFill>
                  <a:srgbClr val="000000"/>
                </a:solidFill>
                <a:latin typeface="Calibri" panose="020F0502020204030204" pitchFamily="34" charset="0"/>
              </a:rPr>
              <a:t>, 28 days 		</a:t>
            </a:r>
            <a:r>
              <a:rPr lang="en-US" sz="1200" b="1" dirty="0" smtClean="0">
                <a:solidFill>
                  <a:srgbClr val="000000"/>
                </a:solidFill>
                <a:latin typeface="Calibri" panose="020F0502020204030204" pitchFamily="34" charset="0"/>
              </a:rPr>
              <a:t>          %</a:t>
            </a:r>
            <a:r>
              <a:rPr lang="en-US" sz="1200" b="1" dirty="0">
                <a:solidFill>
                  <a:srgbClr val="000000"/>
                </a:solidFill>
                <a:latin typeface="Calibri" panose="020F0502020204030204" pitchFamily="34" charset="0"/>
              </a:rPr>
              <a:t>m 	    </a:t>
            </a:r>
            <a:r>
              <a:rPr lang="en-US" sz="1200" b="1" dirty="0" smtClean="0">
                <a:solidFill>
                  <a:srgbClr val="000000"/>
                </a:solidFill>
                <a:latin typeface="Calibri" panose="020F0502020204030204" pitchFamily="34" charset="0"/>
              </a:rPr>
              <a:t>  55-60 </a:t>
            </a:r>
            <a:r>
              <a:rPr lang="en-US" sz="1200" b="1" dirty="0">
                <a:solidFill>
                  <a:srgbClr val="000000"/>
                </a:solidFill>
                <a:latin typeface="Calibri" panose="020F0502020204030204" pitchFamily="34" charset="0"/>
              </a:rPr>
              <a:t>%	                     </a:t>
            </a:r>
            <a:r>
              <a:rPr lang="en-US" sz="1200" b="1" dirty="0" smtClean="0">
                <a:solidFill>
                  <a:srgbClr val="000000"/>
                </a:solidFill>
                <a:latin typeface="Calibri" panose="020F0502020204030204" pitchFamily="34" charset="0"/>
              </a:rPr>
              <a:t> OECD </a:t>
            </a:r>
            <a:r>
              <a:rPr lang="en-US" sz="1200" b="1" dirty="0">
                <a:solidFill>
                  <a:srgbClr val="000000"/>
                </a:solidFill>
                <a:latin typeface="Calibri" panose="020F0502020204030204" pitchFamily="34" charset="0"/>
              </a:rPr>
              <a:t>301 </a:t>
            </a:r>
            <a:endParaRPr lang="en-US" sz="1200" dirty="0">
              <a:solidFill>
                <a:srgbClr val="000000"/>
              </a:solidFill>
              <a:latin typeface="Calibri" panose="020F0502020204030204" pitchFamily="34" charset="0"/>
            </a:endParaRPr>
          </a:p>
          <a:p>
            <a:r>
              <a:rPr lang="en-US" sz="1200" b="1" dirty="0" smtClean="0">
                <a:solidFill>
                  <a:srgbClr val="008000"/>
                </a:solidFill>
                <a:latin typeface="Calibri" panose="020F0502020204030204" pitchFamily="34" charset="0"/>
              </a:rPr>
              <a:t> Potential </a:t>
            </a:r>
            <a:r>
              <a:rPr lang="en-US" sz="1200" b="1" dirty="0">
                <a:solidFill>
                  <a:srgbClr val="008000"/>
                </a:solidFill>
                <a:latin typeface="Calibri" panose="020F0502020204030204" pitchFamily="34" charset="0"/>
              </a:rPr>
              <a:t>carcinogenic                    </a:t>
            </a:r>
            <a:r>
              <a:rPr lang="en-US" sz="1200" b="1" dirty="0" smtClean="0">
                <a:solidFill>
                  <a:srgbClr val="008000"/>
                </a:solidFill>
                <a:latin typeface="Calibri" panose="020F0502020204030204" pitchFamily="34" charset="0"/>
              </a:rPr>
              <a:t>	          </a:t>
            </a:r>
            <a:r>
              <a:rPr lang="en-US" sz="1200" b="1" dirty="0">
                <a:solidFill>
                  <a:srgbClr val="008000"/>
                </a:solidFill>
                <a:latin typeface="Calibri" panose="020F0502020204030204" pitchFamily="34" charset="0"/>
              </a:rPr>
              <a:t>label 	      - No - </a:t>
            </a:r>
            <a:endParaRPr lang="en-US" sz="1200" dirty="0">
              <a:solidFill>
                <a:srgbClr val="008000"/>
              </a:solidFill>
              <a:latin typeface="Calibri" panose="020F0502020204030204" pitchFamily="34" charset="0"/>
            </a:endParaRPr>
          </a:p>
          <a:p>
            <a:endParaRPr lang="en-US" sz="1200" b="1" dirty="0">
              <a:solidFill>
                <a:srgbClr val="FF0000"/>
              </a:solidFill>
              <a:latin typeface="Calibri" panose="020F0502020204030204" pitchFamily="34" charset="0"/>
            </a:endParaRPr>
          </a:p>
          <a:p>
            <a:r>
              <a:rPr lang="en-US" sz="1200" b="1" dirty="0" smtClean="0">
                <a:solidFill>
                  <a:srgbClr val="FF0000"/>
                </a:solidFill>
                <a:latin typeface="Calibri" panose="020F0502020204030204" pitchFamily="34" charset="0"/>
              </a:rPr>
              <a:t> BTEX</a:t>
            </a:r>
            <a:r>
              <a:rPr lang="en-US" sz="1200" b="1" dirty="0">
                <a:solidFill>
                  <a:srgbClr val="FF0000"/>
                </a:solidFill>
                <a:latin typeface="Calibri" panose="020F0502020204030204" pitchFamily="34" charset="0"/>
              </a:rPr>
              <a:t>** 				       </a:t>
            </a:r>
            <a:r>
              <a:rPr lang="en-US" sz="1200" b="1" dirty="0" smtClean="0">
                <a:solidFill>
                  <a:srgbClr val="FF0000"/>
                </a:solidFill>
                <a:latin typeface="Calibri" panose="020F0502020204030204" pitchFamily="34" charset="0"/>
              </a:rPr>
              <a:t> mg/kg </a:t>
            </a:r>
            <a:r>
              <a:rPr lang="en-US" sz="1200" b="1" dirty="0">
                <a:solidFill>
                  <a:srgbClr val="FF0000"/>
                </a:solidFill>
                <a:latin typeface="Calibri" panose="020F0502020204030204" pitchFamily="34" charset="0"/>
              </a:rPr>
              <a:t>	       &lt; 1 * 	                   </a:t>
            </a:r>
            <a:r>
              <a:rPr lang="en-US" sz="1200" b="1" dirty="0" smtClean="0">
                <a:solidFill>
                  <a:srgbClr val="FF0000"/>
                </a:solidFill>
                <a:latin typeface="Calibri" panose="020F0502020204030204" pitchFamily="34" charset="0"/>
              </a:rPr>
              <a:t>   ASTM </a:t>
            </a:r>
            <a:r>
              <a:rPr lang="en-US" sz="1200" b="1" dirty="0">
                <a:solidFill>
                  <a:srgbClr val="FF0000"/>
                </a:solidFill>
                <a:latin typeface="Calibri" panose="020F0502020204030204" pitchFamily="34" charset="0"/>
              </a:rPr>
              <a:t>5790 mod. </a:t>
            </a:r>
            <a:endParaRPr lang="en-US" sz="1200" dirty="0">
              <a:solidFill>
                <a:srgbClr val="FF0000"/>
              </a:solidFill>
              <a:latin typeface="Calibri" panose="020F0502020204030204" pitchFamily="34" charset="0"/>
            </a:endParaRPr>
          </a:p>
          <a:p>
            <a:r>
              <a:rPr lang="en-US" sz="1200" b="1" dirty="0" smtClean="0">
                <a:solidFill>
                  <a:srgbClr val="FF0000"/>
                </a:solidFill>
                <a:latin typeface="Calibri" panose="020F0502020204030204" pitchFamily="34" charset="0"/>
              </a:rPr>
              <a:t> PAH </a:t>
            </a:r>
            <a:r>
              <a:rPr lang="en-US" sz="1200" b="1" dirty="0">
                <a:solidFill>
                  <a:srgbClr val="FF0000"/>
                </a:solidFill>
                <a:latin typeface="Calibri" panose="020F0502020204030204" pitchFamily="34" charset="0"/>
              </a:rPr>
              <a:t>					        mg/kg 	    </a:t>
            </a:r>
            <a:r>
              <a:rPr lang="en-US" sz="1200" b="1" dirty="0" smtClean="0">
                <a:solidFill>
                  <a:srgbClr val="FF0000"/>
                </a:solidFill>
                <a:latin typeface="Calibri" panose="020F0502020204030204" pitchFamily="34" charset="0"/>
              </a:rPr>
              <a:t>   &lt; </a:t>
            </a:r>
            <a:r>
              <a:rPr lang="en-US" sz="1200" b="1" dirty="0">
                <a:solidFill>
                  <a:srgbClr val="FF0000"/>
                </a:solidFill>
                <a:latin typeface="Calibri" panose="020F0502020204030204" pitchFamily="34" charset="0"/>
              </a:rPr>
              <a:t>0.1 * 	                      </a:t>
            </a:r>
            <a:r>
              <a:rPr lang="en-US" sz="1200" b="1" dirty="0" smtClean="0">
                <a:solidFill>
                  <a:srgbClr val="FF0000"/>
                </a:solidFill>
                <a:latin typeface="Calibri" panose="020F0502020204030204" pitchFamily="34" charset="0"/>
              </a:rPr>
              <a:t>EPA </a:t>
            </a:r>
            <a:r>
              <a:rPr lang="en-US" sz="1200" b="1" dirty="0">
                <a:solidFill>
                  <a:srgbClr val="FF0000"/>
                </a:solidFill>
                <a:latin typeface="Calibri" panose="020F0502020204030204" pitchFamily="34" charset="0"/>
              </a:rPr>
              <a:t>8100 </a:t>
            </a:r>
            <a:endParaRPr lang="en-US" sz="1200" dirty="0">
              <a:solidFill>
                <a:srgbClr val="FF0000"/>
              </a:solidFill>
              <a:latin typeface="Calibri" panose="020F0502020204030204" pitchFamily="34" charset="0"/>
            </a:endParaRPr>
          </a:p>
          <a:p>
            <a:endParaRPr lang="en-US" sz="1200" i="1" dirty="0">
              <a:solidFill>
                <a:srgbClr val="FF0000"/>
              </a:solidFill>
              <a:latin typeface="Calibri" panose="020F0502020204030204" pitchFamily="34" charset="0"/>
            </a:endParaRPr>
          </a:p>
          <a:p>
            <a:r>
              <a:rPr lang="en-US" sz="1200" i="1" dirty="0">
                <a:solidFill>
                  <a:srgbClr val="FF0000"/>
                </a:solidFill>
                <a:latin typeface="Calibri" panose="020F0502020204030204" pitchFamily="34" charset="0"/>
              </a:rPr>
              <a:t>*Below the detection level of the method</a:t>
            </a:r>
            <a:r>
              <a:rPr lang="en-US" sz="1200" b="1" i="1" dirty="0">
                <a:solidFill>
                  <a:srgbClr val="FF0000"/>
                </a:solidFill>
                <a:latin typeface="Calibri" panose="020F0502020204030204" pitchFamily="34" charset="0"/>
              </a:rPr>
              <a:t>. </a:t>
            </a:r>
          </a:p>
          <a:p>
            <a:r>
              <a:rPr lang="en-US" sz="1200" i="1" dirty="0">
                <a:solidFill>
                  <a:srgbClr val="FF0000"/>
                </a:solidFill>
                <a:latin typeface="Calibri" panose="020F0502020204030204" pitchFamily="34" charset="0"/>
              </a:rPr>
              <a:t>**BTEX (Benzene, Ethylbenzene, Toluene, Xylene). </a:t>
            </a:r>
            <a:endParaRPr lang="en-US" sz="1200" dirty="0"/>
          </a:p>
        </p:txBody>
      </p:sp>
    </p:spTree>
    <p:extLst>
      <p:ext uri="{BB962C8B-B14F-4D97-AF65-F5344CB8AC3E}">
        <p14:creationId xmlns:p14="http://schemas.microsoft.com/office/powerpoint/2010/main" val="10600107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G:\MSEEL Notes\Rig Pictures\DJI0011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43343" y="904579"/>
            <a:ext cx="5157407" cy="3395294"/>
          </a:xfrm>
          <a:prstGeom prst="rect">
            <a:avLst/>
          </a:prstGeom>
          <a:noFill/>
          <a:extLst>
            <a:ext uri="{909E8E84-426E-40DD-AFC4-6F175D3DCCD1}">
              <a14:hiddenFill xmlns:a14="http://schemas.microsoft.com/office/drawing/2010/main">
                <a:solidFill>
                  <a:srgbClr val="FFFFFF"/>
                </a:solidFill>
              </a14:hiddenFill>
            </a:ext>
          </a:extLst>
        </p:spPr>
      </p:pic>
      <p:sp>
        <p:nvSpPr>
          <p:cNvPr id="11" name="Subtitle 4"/>
          <p:cNvSpPr txBox="1">
            <a:spLocks/>
          </p:cNvSpPr>
          <p:nvPr/>
        </p:nvSpPr>
        <p:spPr>
          <a:xfrm>
            <a:off x="3396170" y="2914650"/>
            <a:ext cx="2465962" cy="857251"/>
          </a:xfrm>
          <a:prstGeom prst="rect">
            <a:avLst/>
          </a:prstGeom>
        </p:spPr>
        <p:txBody>
          <a:bodyPr vert="horz" lIns="51435" tIns="25718" rIns="51435" bIns="25718" rtlCol="0">
            <a:normAutofit/>
          </a:bodyPr>
          <a:lstStyle>
            <a:lvl1pPr marL="0" indent="0" algn="ctr" defTabSz="457200" rtl="0" eaLnBrk="1" latinLnBrk="0" hangingPunct="1">
              <a:spcBef>
                <a:spcPct val="20000"/>
              </a:spcBef>
              <a:buFont typeface="Arial"/>
              <a:buNone/>
              <a:defRPr sz="3200" b="0" i="0" kern="1200">
                <a:solidFill>
                  <a:srgbClr val="595959"/>
                </a:solidFill>
                <a:latin typeface="Arial"/>
                <a:ea typeface="+mn-ea"/>
                <a:cs typeface="Arial"/>
              </a:defRPr>
            </a:lvl1pPr>
            <a:lvl2pPr marL="457200" indent="0" algn="ctr" defTabSz="457200" rtl="0" eaLnBrk="1" latinLnBrk="0" hangingPunct="1">
              <a:spcBef>
                <a:spcPct val="20000"/>
              </a:spcBef>
              <a:buFont typeface="Arial"/>
              <a:buNone/>
              <a:defRPr sz="2800" b="0" i="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b="0" i="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endParaRPr lang="en-US" sz="900" dirty="0"/>
          </a:p>
        </p:txBody>
      </p:sp>
      <p:sp>
        <p:nvSpPr>
          <p:cNvPr id="2" name="AutoShape 2" descr="http://www.netl.doe.gov/Image%20Library/LandingPages/topLogo.png"/>
          <p:cNvSpPr>
            <a:spLocks noChangeAspect="1" noChangeArrowheads="1"/>
          </p:cNvSpPr>
          <p:nvPr/>
        </p:nvSpPr>
        <p:spPr bwMode="auto">
          <a:xfrm>
            <a:off x="944761" y="561678"/>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en-US" sz="1013"/>
          </a:p>
        </p:txBody>
      </p:sp>
      <p:sp>
        <p:nvSpPr>
          <p:cNvPr id="3" name="AutoShape 5" descr="http://www.netl.doe.gov/Image%20Library/LandingPages/topLogo.png"/>
          <p:cNvSpPr>
            <a:spLocks noChangeAspect="1" noChangeArrowheads="1"/>
          </p:cNvSpPr>
          <p:nvPr/>
        </p:nvSpPr>
        <p:spPr bwMode="auto">
          <a:xfrm>
            <a:off x="1030486" y="647403"/>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en-US" sz="1013"/>
          </a:p>
        </p:txBody>
      </p:sp>
      <p:pic>
        <p:nvPicPr>
          <p:cNvPr id="8" name="Picture 7" descr="OSU_99000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96599" y="1827603"/>
            <a:ext cx="504318" cy="50431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2" descr="http://mseel.org/img/Schlum_logo_blue.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58841" y="3552603"/>
            <a:ext cx="1649105" cy="369464"/>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Rectangle 4"/>
          <p:cNvSpPr txBox="1">
            <a:spLocks noChangeArrowheads="1"/>
          </p:cNvSpPr>
          <p:nvPr/>
        </p:nvSpPr>
        <p:spPr>
          <a:xfrm>
            <a:off x="850296" y="333215"/>
            <a:ext cx="5143500" cy="864854"/>
          </a:xfrm>
          <a:prstGeom prst="rect">
            <a:avLst/>
          </a:prstGeom>
        </p:spPr>
        <p:txBody>
          <a:bodyPr vert="horz" lIns="51435" tIns="25718" rIns="51435" bIns="25718" rtlCol="0" anchor="ctr">
            <a:noAutofit/>
          </a:bodyPr>
          <a:lstStyle/>
          <a:p>
            <a:pPr algn="ctr" defTabSz="342892">
              <a:defRPr/>
            </a:pPr>
            <a:r>
              <a:rPr lang="en-US" sz="2000" b="1" cap="all" dirty="0">
                <a:solidFill>
                  <a:schemeClr val="tx2"/>
                </a:solidFill>
                <a:effectLst>
                  <a:outerShdw blurRad="38100" dist="38100" dir="2700000" algn="tl">
                    <a:srgbClr val="000000">
                      <a:alpha val="43137"/>
                    </a:srgbClr>
                  </a:outerShdw>
                </a:effectLst>
                <a:latin typeface="+mj-lt"/>
                <a:ea typeface="+mj-ea"/>
                <a:cs typeface="+mj-cs"/>
              </a:rPr>
              <a:t>Marce</a:t>
            </a:r>
            <a:r>
              <a:rPr lang="en-US" sz="2000" b="1" cap="all" dirty="0" err="1">
                <a:solidFill>
                  <a:schemeClr val="tx2"/>
                </a:solidFill>
                <a:effectLst>
                  <a:outerShdw blurRad="38100" dist="38100" dir="2700000" algn="tl">
                    <a:srgbClr val="000000">
                      <a:alpha val="43137"/>
                    </a:srgbClr>
                  </a:outerShdw>
                </a:effectLst>
                <a:latin typeface="+mj-lt"/>
                <a:ea typeface="+mj-ea"/>
                <a:cs typeface="+mj-cs"/>
              </a:rPr>
              <a:t>llus</a:t>
            </a:r>
            <a:r>
              <a:rPr lang="en-US" sz="2000" b="1" cap="all" dirty="0">
                <a:solidFill>
                  <a:schemeClr val="tx2"/>
                </a:solidFill>
                <a:effectLst>
                  <a:outerShdw blurRad="38100" dist="38100" dir="2700000" algn="tl">
                    <a:srgbClr val="000000">
                      <a:alpha val="43137"/>
                    </a:srgbClr>
                  </a:outerShdw>
                </a:effectLst>
                <a:latin typeface="+mj-lt"/>
                <a:ea typeface="+mj-ea"/>
                <a:cs typeface="+mj-cs"/>
              </a:rPr>
              <a:t> Shale Energy and Environment Laboratory</a:t>
            </a:r>
          </a:p>
          <a:p>
            <a:pPr algn="ctr" defTabSz="342892">
              <a:defRPr/>
            </a:pPr>
            <a:r>
              <a:rPr lang="en-US" sz="2400" b="1" cap="all" dirty="0">
                <a:solidFill>
                  <a:srgbClr val="FF0000"/>
                </a:solidFill>
                <a:effectLst>
                  <a:outerShdw blurRad="38100" dist="38100" dir="2700000" algn="tl">
                    <a:srgbClr val="000000">
                      <a:alpha val="43137"/>
                    </a:srgbClr>
                  </a:outerShdw>
                </a:effectLst>
                <a:latin typeface="+mj-lt"/>
                <a:ea typeface="+mj-ea"/>
                <a:cs typeface="+mj-cs"/>
              </a:rPr>
              <a:t>MSEEL</a:t>
            </a:r>
            <a:endParaRPr lang="en-US" sz="2400" b="1" cap="all" dirty="0">
              <a:solidFill>
                <a:srgbClr val="FF0000"/>
              </a:solidFill>
              <a:effectLst>
                <a:outerShdw blurRad="38100" dist="38100" dir="2700000" algn="tl">
                  <a:srgbClr val="000000">
                    <a:alpha val="43137"/>
                  </a:srgbClr>
                </a:outerShdw>
              </a:effectLst>
              <a:latin typeface="+mj-lt"/>
              <a:ea typeface="+mj-ea"/>
              <a:cs typeface="Tahoma" pitchFamily="34" charset="0"/>
            </a:endParaRPr>
          </a:p>
        </p:txBody>
      </p:sp>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7383" y="3621735"/>
            <a:ext cx="2150169" cy="300332"/>
          </a:xfrm>
          <a:prstGeom prst="rect">
            <a:avLst/>
          </a:prstGeom>
          <a:ln>
            <a:solidFill>
              <a:schemeClr val="tx1"/>
            </a:solidFill>
          </a:ln>
          <a:effectLst>
            <a:outerShdw blurRad="292100" dist="139700" dir="2700000" algn="tl" rotWithShape="0">
              <a:srgbClr val="333333">
                <a:alpha val="65000"/>
              </a:srgbClr>
            </a:outerShdw>
          </a:effectLst>
        </p:spPr>
      </p:pic>
      <p:pic>
        <p:nvPicPr>
          <p:cNvPr id="16" name="Picture 1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5529" y="1648750"/>
            <a:ext cx="846146" cy="651533"/>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7" name="Picture 1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87359" y="1613302"/>
            <a:ext cx="841754" cy="582681"/>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030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2863"/>
            <a:ext cx="5143500" cy="600075"/>
          </a:xfrm>
        </p:spPr>
        <p:txBody>
          <a:bodyPr>
            <a:normAutofit fontScale="90000"/>
          </a:bodyPr>
          <a:lstStyle/>
          <a:p>
            <a:pPr algn="ctr"/>
            <a:r>
              <a:rPr lang="en-US" cap="none" dirty="0" smtClean="0"/>
              <a:t>Radiochemistry:  drill cuttings</a:t>
            </a:r>
            <a:r>
              <a:rPr lang="en-US" cap="none" dirty="0"/>
              <a:t/>
            </a:r>
            <a:br>
              <a:rPr lang="en-US" cap="none" dirty="0"/>
            </a:br>
            <a:r>
              <a:rPr lang="en-US" sz="1650" cap="none" dirty="0">
                <a:solidFill>
                  <a:srgbClr val="C00000"/>
                </a:solidFill>
              </a:rPr>
              <a:t>USDOT low level radioactive waste:  2,000 pCi/g</a:t>
            </a:r>
          </a:p>
        </p:txBody>
      </p:sp>
      <p:pic>
        <p:nvPicPr>
          <p:cNvPr id="4" name="Picture 3"/>
          <p:cNvPicPr>
            <a:picLocks noChangeAspect="1"/>
          </p:cNvPicPr>
          <p:nvPr/>
        </p:nvPicPr>
        <p:blipFill>
          <a:blip r:embed="rId2"/>
          <a:stretch>
            <a:fillRect/>
          </a:stretch>
        </p:blipFill>
        <p:spPr>
          <a:xfrm>
            <a:off x="761999" y="623888"/>
            <a:ext cx="5077113" cy="3717967"/>
          </a:xfrm>
          <a:prstGeom prst="rect">
            <a:avLst/>
          </a:prstGeom>
          <a:solidFill>
            <a:schemeClr val="bg1"/>
          </a:solidFill>
        </p:spPr>
      </p:pic>
    </p:spTree>
    <p:extLst>
      <p:ext uri="{BB962C8B-B14F-4D97-AF65-F5344CB8AC3E}">
        <p14:creationId xmlns:p14="http://schemas.microsoft.com/office/powerpoint/2010/main" val="39435896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2" y="235743"/>
            <a:ext cx="6172200" cy="671513"/>
          </a:xfrm>
        </p:spPr>
        <p:txBody>
          <a:bodyPr/>
          <a:lstStyle/>
          <a:p>
            <a:r>
              <a:rPr lang="en-US" sz="2400" dirty="0">
                <a:solidFill>
                  <a:srgbClr val="C00000"/>
                </a:solidFill>
                <a:cs typeface="Times New Roman" pitchFamily="18" charset="0"/>
              </a:rPr>
              <a:t>Leakage:  Avoidable sources of contamination</a:t>
            </a:r>
          </a:p>
        </p:txBody>
      </p:sp>
      <p:sp>
        <p:nvSpPr>
          <p:cNvPr id="3" name="Text Placeholder 2"/>
          <p:cNvSpPr>
            <a:spLocks noGrp="1"/>
          </p:cNvSpPr>
          <p:nvPr>
            <p:ph type="body" idx="1"/>
          </p:nvPr>
        </p:nvSpPr>
        <p:spPr>
          <a:xfrm>
            <a:off x="325598" y="1257300"/>
            <a:ext cx="3030141" cy="359867"/>
          </a:xfrm>
        </p:spPr>
        <p:txBody>
          <a:bodyPr/>
          <a:lstStyle/>
          <a:p>
            <a:r>
              <a:rPr lang="en-US" dirty="0" smtClean="0"/>
              <a:t>Bank failure under liner</a:t>
            </a:r>
            <a:endParaRPr lang="en-US" dirty="0"/>
          </a:p>
        </p:txBody>
      </p:sp>
      <p:pic>
        <p:nvPicPr>
          <p:cNvPr id="7" name="Content Placeholder 6"/>
          <p:cNvPicPr>
            <a:picLocks noGrp="1" noChangeAspect="1"/>
          </p:cNvPicPr>
          <p:nvPr>
            <p:ph sz="half" idx="2"/>
          </p:nvPr>
        </p:nvPicPr>
        <p:blipFill>
          <a:blip r:embed="rId2"/>
          <a:stretch>
            <a:fillRect/>
          </a:stretch>
        </p:blipFill>
        <p:spPr>
          <a:xfrm>
            <a:off x="342900" y="1617167"/>
            <a:ext cx="3030141" cy="2269034"/>
          </a:xfrm>
          <a:prstGeom prst="rect">
            <a:avLst/>
          </a:prstGeom>
        </p:spPr>
      </p:pic>
      <p:sp>
        <p:nvSpPr>
          <p:cNvPr id="5" name="Text Placeholder 4"/>
          <p:cNvSpPr>
            <a:spLocks noGrp="1"/>
          </p:cNvSpPr>
          <p:nvPr>
            <p:ph type="body" sz="quarter" idx="3"/>
          </p:nvPr>
        </p:nvSpPr>
        <p:spPr>
          <a:xfrm>
            <a:off x="3483771" y="1257300"/>
            <a:ext cx="3031331" cy="359867"/>
          </a:xfrm>
        </p:spPr>
        <p:txBody>
          <a:bodyPr/>
          <a:lstStyle/>
          <a:p>
            <a:r>
              <a:rPr lang="en-US" dirty="0" smtClean="0"/>
              <a:t>Fuel leak at generator</a:t>
            </a:r>
            <a:endParaRPr lang="en-US" dirty="0"/>
          </a:p>
        </p:txBody>
      </p:sp>
      <p:pic>
        <p:nvPicPr>
          <p:cNvPr id="8" name="Content Placeholder 7"/>
          <p:cNvPicPr>
            <a:picLocks noGrp="1" noChangeAspect="1"/>
          </p:cNvPicPr>
          <p:nvPr>
            <p:ph sz="quarter" idx="4"/>
          </p:nvPr>
        </p:nvPicPr>
        <p:blipFill>
          <a:blip r:embed="rId3"/>
          <a:stretch>
            <a:fillRect/>
          </a:stretch>
        </p:blipFill>
        <p:spPr>
          <a:xfrm>
            <a:off x="3446542" y="1617168"/>
            <a:ext cx="3031332" cy="2269033"/>
          </a:xfrm>
          <a:prstGeom prst="rect">
            <a:avLst/>
          </a:prstGeom>
        </p:spPr>
      </p:pic>
      <p:sp>
        <p:nvSpPr>
          <p:cNvPr id="11" name="Rectangle 10"/>
          <p:cNvSpPr/>
          <p:nvPr/>
        </p:nvSpPr>
        <p:spPr>
          <a:xfrm>
            <a:off x="4962208" y="1885950"/>
            <a:ext cx="1143000" cy="685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latin typeface="+mj-lt"/>
              </a:rPr>
              <a:t>No secondary containment on drill pad</a:t>
            </a:r>
          </a:p>
        </p:txBody>
      </p:sp>
    </p:spTree>
    <p:extLst>
      <p:ext uri="{BB962C8B-B14F-4D97-AF65-F5344CB8AC3E}">
        <p14:creationId xmlns:p14="http://schemas.microsoft.com/office/powerpoint/2010/main" val="4201847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dirty="0" smtClean="0"/>
              <a:t>Containing leaks</a:t>
            </a:r>
            <a:endParaRPr lang="en-US" sz="2400" dirty="0"/>
          </a:p>
        </p:txBody>
      </p:sp>
      <p:pic>
        <p:nvPicPr>
          <p:cNvPr id="7170" name="Picture 2" descr="J:\1pfz\1 Projects\Results\WRI\wri124\photos\Burgan Ohio 0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7167" y="895350"/>
            <a:ext cx="4503665" cy="3377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408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293070"/>
            <a:ext cx="6572250" cy="703723"/>
          </a:xfrm>
        </p:spPr>
        <p:txBody>
          <a:bodyPr>
            <a:noAutofit/>
          </a:bodyPr>
          <a:lstStyle/>
          <a:p>
            <a:pPr algn="ctr"/>
            <a:r>
              <a:rPr lang="en-US" sz="2025" dirty="0"/>
              <a:t>Roll-off container leaking drill cuttings and fluid onto unlined drill pad</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057" y="1095375"/>
            <a:ext cx="4244736" cy="3185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14739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7575" y="1162050"/>
            <a:ext cx="4191000" cy="3143250"/>
          </a:xfrm>
          <a:prstGeom prst="rect">
            <a:avLst/>
          </a:prstGeom>
        </p:spPr>
      </p:pic>
      <p:sp>
        <p:nvSpPr>
          <p:cNvPr id="2" name="Title 1"/>
          <p:cNvSpPr>
            <a:spLocks noGrp="1"/>
          </p:cNvSpPr>
          <p:nvPr>
            <p:ph type="title"/>
          </p:nvPr>
        </p:nvSpPr>
        <p:spPr>
          <a:xfrm>
            <a:off x="219824" y="133350"/>
            <a:ext cx="6409575" cy="1028700"/>
          </a:xfrm>
        </p:spPr>
        <p:txBody>
          <a:bodyPr>
            <a:normAutofit/>
          </a:bodyPr>
          <a:lstStyle/>
          <a:p>
            <a:pPr algn="ctr"/>
            <a:r>
              <a:rPr lang="en-US" sz="2400" dirty="0" smtClean="0"/>
              <a:t>Good:  </a:t>
            </a:r>
            <a:r>
              <a:rPr lang="en-US" sz="2400" dirty="0" smtClean="0"/>
              <a:t>A </a:t>
            </a:r>
            <a:r>
              <a:rPr lang="en-US" sz="2400" dirty="0" smtClean="0"/>
              <a:t>properly </a:t>
            </a:r>
            <a:r>
              <a:rPr lang="en-US" sz="2400" dirty="0" smtClean="0"/>
              <a:t/>
            </a:r>
            <a:br>
              <a:rPr lang="en-US" sz="2400" dirty="0" smtClean="0"/>
            </a:br>
            <a:r>
              <a:rPr lang="en-US" sz="2400" dirty="0" smtClean="0"/>
              <a:t>constructed Impoundment</a:t>
            </a:r>
            <a:endParaRPr lang="en-US" sz="2400" dirty="0"/>
          </a:p>
        </p:txBody>
      </p:sp>
    </p:spTree>
    <p:extLst>
      <p:ext uri="{BB962C8B-B14F-4D97-AF65-F5344CB8AC3E}">
        <p14:creationId xmlns:p14="http://schemas.microsoft.com/office/powerpoint/2010/main" val="5761774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209550"/>
            <a:ext cx="6400800" cy="642938"/>
          </a:xfrm>
        </p:spPr>
        <p:txBody>
          <a:bodyPr>
            <a:noAutofit/>
          </a:bodyPr>
          <a:lstStyle/>
          <a:p>
            <a:r>
              <a:rPr lang="en-US" sz="2400" dirty="0" smtClean="0">
                <a:solidFill>
                  <a:srgbClr val="002060"/>
                </a:solidFill>
              </a:rPr>
              <a:t>Bad: </a:t>
            </a:r>
            <a:r>
              <a:rPr lang="en-US" sz="2400" dirty="0" smtClean="0">
                <a:solidFill>
                  <a:srgbClr val="002060"/>
                </a:solidFill>
              </a:rPr>
              <a:t> Poorly </a:t>
            </a:r>
            <a:r>
              <a:rPr lang="en-US" sz="2400" dirty="0" smtClean="0">
                <a:solidFill>
                  <a:srgbClr val="002060"/>
                </a:solidFill>
              </a:rPr>
              <a:t>installed plastic liner</a:t>
            </a:r>
            <a:endParaRPr lang="en-US" sz="2400" dirty="0">
              <a:solidFill>
                <a:srgbClr val="00206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899" y="852488"/>
            <a:ext cx="4648200" cy="347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75467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smtClean="0"/>
              <a:t>Unsupported pipe may break</a:t>
            </a:r>
            <a:endParaRPr lang="en-US" sz="24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1100" y="943032"/>
            <a:ext cx="4495800" cy="3375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64296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750" y="114300"/>
            <a:ext cx="6172200" cy="1349522"/>
          </a:xfrm>
        </p:spPr>
        <p:txBody>
          <a:bodyPr>
            <a:noAutofit/>
          </a:bodyPr>
          <a:lstStyle/>
          <a:p>
            <a:pPr algn="ctr"/>
            <a:r>
              <a:rPr lang="en-US" sz="2100" cap="none" dirty="0">
                <a:solidFill>
                  <a:srgbClr val="C00000"/>
                </a:solidFill>
              </a:rPr>
              <a:t>Explosions are rare but this one resulted in a major </a:t>
            </a:r>
            <a:r>
              <a:rPr lang="en-US" sz="2100" cap="none" dirty="0" smtClean="0">
                <a:solidFill>
                  <a:srgbClr val="C00000"/>
                </a:solidFill>
              </a:rPr>
              <a:t>produced water release </a:t>
            </a:r>
            <a:r>
              <a:rPr lang="en-US" sz="2100" cap="none" dirty="0">
                <a:solidFill>
                  <a:srgbClr val="C00000"/>
                </a:solidFill>
              </a:rPr>
              <a:t>and fish </a:t>
            </a:r>
            <a:r>
              <a:rPr lang="en-US" sz="2100" cap="none" dirty="0" smtClean="0">
                <a:solidFill>
                  <a:srgbClr val="C00000"/>
                </a:solidFill>
              </a:rPr>
              <a:t>kill</a:t>
            </a:r>
            <a:br>
              <a:rPr lang="en-US" sz="2100" cap="none" dirty="0" smtClean="0">
                <a:solidFill>
                  <a:srgbClr val="C00000"/>
                </a:solidFill>
              </a:rPr>
            </a:br>
            <a:r>
              <a:rPr lang="en-US" sz="2100" b="1" cap="none" dirty="0" smtClean="0">
                <a:solidFill>
                  <a:srgbClr val="C00000"/>
                </a:solidFill>
              </a:rPr>
              <a:t>No </a:t>
            </a:r>
            <a:r>
              <a:rPr lang="en-US" sz="2100" b="1" cap="none" dirty="0">
                <a:solidFill>
                  <a:srgbClr val="C00000"/>
                </a:solidFill>
              </a:rPr>
              <a:t>secondary containment</a:t>
            </a:r>
          </a:p>
        </p:txBody>
      </p:sp>
      <p:pic>
        <p:nvPicPr>
          <p:cNvPr id="8" name="Content Placeholder 7"/>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b="2595"/>
          <a:stretch/>
        </p:blipFill>
        <p:spPr>
          <a:xfrm>
            <a:off x="2239171" y="1463821"/>
            <a:ext cx="4561572" cy="2860529"/>
          </a:xfrm>
        </p:spPr>
      </p:pic>
      <p:pic>
        <p:nvPicPr>
          <p:cNvPr id="9" name="Content Placeholder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1463822"/>
            <a:ext cx="2228850" cy="2228850"/>
          </a:xfrm>
        </p:spPr>
      </p:pic>
    </p:spTree>
    <p:extLst>
      <p:ext uri="{BB962C8B-B14F-4D97-AF65-F5344CB8AC3E}">
        <p14:creationId xmlns:p14="http://schemas.microsoft.com/office/powerpoint/2010/main" val="21876735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135493"/>
            <a:ext cx="6525670" cy="1314450"/>
          </a:xfrm>
        </p:spPr>
        <p:txBody>
          <a:bodyPr>
            <a:noAutofit/>
          </a:bodyPr>
          <a:lstStyle/>
          <a:p>
            <a:pPr algn="ctr"/>
            <a:r>
              <a:rPr lang="en-US" sz="2100" b="1" dirty="0">
                <a:solidFill>
                  <a:srgbClr val="C00000"/>
                </a:solidFill>
              </a:rPr>
              <a:t>Practical Risk Reduction:</a:t>
            </a:r>
            <a:r>
              <a:rPr lang="en-US" sz="2100" dirty="0"/>
              <a:t/>
            </a:r>
            <a:br>
              <a:rPr lang="en-US" sz="2100" dirty="0"/>
            </a:br>
            <a:r>
              <a:rPr lang="en-US" sz="2000" dirty="0"/>
              <a:t>Polymer liner across drill </a:t>
            </a:r>
            <a:r>
              <a:rPr lang="en-US" sz="2000" dirty="0" smtClean="0"/>
              <a:t/>
            </a:r>
            <a:br>
              <a:rPr lang="en-US" sz="2000" dirty="0" smtClean="0"/>
            </a:br>
            <a:r>
              <a:rPr lang="en-US" sz="2000" dirty="0" smtClean="0"/>
              <a:t>pad covered </a:t>
            </a:r>
            <a:r>
              <a:rPr lang="en-US" sz="2000" dirty="0"/>
              <a:t>with gravel.  </a:t>
            </a:r>
            <a:r>
              <a:rPr lang="en-US" sz="2000" dirty="0" smtClean="0"/>
              <a:t/>
            </a:r>
            <a:br>
              <a:rPr lang="en-US" sz="2000" dirty="0" smtClean="0"/>
            </a:br>
            <a:r>
              <a:rPr lang="en-US" sz="2000" dirty="0" smtClean="0"/>
              <a:t>Secondary </a:t>
            </a:r>
            <a:r>
              <a:rPr lang="en-US" sz="2000" dirty="0"/>
              <a:t>Containment around tanks</a:t>
            </a:r>
            <a:endParaRPr lang="en-US" sz="2100" dirty="0"/>
          </a:p>
        </p:txBody>
      </p:sp>
      <p:pic>
        <p:nvPicPr>
          <p:cNvPr id="5126"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 y="1657350"/>
            <a:ext cx="3086100" cy="2467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43275" y="1657350"/>
            <a:ext cx="3296695" cy="2472521"/>
          </a:xfrm>
        </p:spPr>
      </p:pic>
    </p:spTree>
    <p:extLst>
      <p:ext uri="{BB962C8B-B14F-4D97-AF65-F5344CB8AC3E}">
        <p14:creationId xmlns:p14="http://schemas.microsoft.com/office/powerpoint/2010/main" val="26450567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948" y="692901"/>
            <a:ext cx="1949126" cy="3136150"/>
          </a:xfrm>
        </p:spPr>
        <p:txBody>
          <a:bodyPr>
            <a:noAutofit/>
          </a:bodyPr>
          <a:lstStyle/>
          <a:p>
            <a:r>
              <a:rPr lang="en-US" sz="2100" dirty="0">
                <a:solidFill>
                  <a:srgbClr val="002060"/>
                </a:solidFill>
              </a:rPr>
              <a:t>Exposure Pathways</a:t>
            </a:r>
            <a:br>
              <a:rPr lang="en-US" sz="2100" dirty="0">
                <a:solidFill>
                  <a:srgbClr val="002060"/>
                </a:solidFill>
              </a:rPr>
            </a:br>
            <a:r>
              <a:rPr lang="en-US" sz="2100" dirty="0">
                <a:solidFill>
                  <a:srgbClr val="002060"/>
                </a:solidFill>
              </a:rPr>
              <a:t/>
            </a:r>
            <a:br>
              <a:rPr lang="en-US" sz="2100" dirty="0">
                <a:solidFill>
                  <a:srgbClr val="002060"/>
                </a:solidFill>
              </a:rPr>
            </a:br>
            <a:r>
              <a:rPr lang="en-US" sz="1500" dirty="0">
                <a:solidFill>
                  <a:srgbClr val="002060"/>
                </a:solidFill>
              </a:rPr>
              <a:t>A.  </a:t>
            </a:r>
            <a:r>
              <a:rPr lang="en-US" sz="1500" cap="none" dirty="0" smtClean="0">
                <a:solidFill>
                  <a:srgbClr val="002060"/>
                </a:solidFill>
              </a:rPr>
              <a:t>Has not been documented</a:t>
            </a:r>
            <a:br>
              <a:rPr lang="en-US" sz="1500" cap="none" dirty="0" smtClean="0">
                <a:solidFill>
                  <a:srgbClr val="002060"/>
                </a:solidFill>
              </a:rPr>
            </a:br>
            <a:r>
              <a:rPr lang="en-US" sz="1500" dirty="0">
                <a:solidFill>
                  <a:srgbClr val="002060"/>
                </a:solidFill>
              </a:rPr>
              <a:t/>
            </a:r>
            <a:br>
              <a:rPr lang="en-US" sz="1500" dirty="0">
                <a:solidFill>
                  <a:srgbClr val="002060"/>
                </a:solidFill>
              </a:rPr>
            </a:br>
            <a:r>
              <a:rPr lang="en-US" sz="1500" dirty="0">
                <a:solidFill>
                  <a:srgbClr val="002060"/>
                </a:solidFill>
              </a:rPr>
              <a:t>B.  </a:t>
            </a:r>
            <a:r>
              <a:rPr lang="en-US" sz="1500" cap="none" dirty="0" smtClean="0">
                <a:solidFill>
                  <a:srgbClr val="002060"/>
                </a:solidFill>
              </a:rPr>
              <a:t>Documented, results from poor well integrity</a:t>
            </a:r>
            <a:r>
              <a:rPr lang="en-US" sz="2100" cap="none" dirty="0" smtClean="0">
                <a:solidFill>
                  <a:srgbClr val="002060"/>
                </a:solidFill>
              </a:rPr>
              <a:t/>
            </a:r>
            <a:br>
              <a:rPr lang="en-US" sz="2100" cap="none" dirty="0" smtClean="0">
                <a:solidFill>
                  <a:srgbClr val="002060"/>
                </a:solidFill>
              </a:rPr>
            </a:br>
            <a:endParaRPr lang="en-US" sz="2100" dirty="0">
              <a:solidFill>
                <a:srgbClr val="002060"/>
              </a:solidFill>
            </a:endParaRPr>
          </a:p>
        </p:txBody>
      </p:sp>
      <p:pic>
        <p:nvPicPr>
          <p:cNvPr id="1026" name="Picture 2"/>
          <p:cNvPicPr>
            <a:picLocks noGrp="1" noChangeAspect="1" noChangeArrowheads="1"/>
          </p:cNvPicPr>
          <p:nvPr>
            <p:ph type="pic" idx="4294967295"/>
          </p:nvPr>
        </p:nvPicPr>
        <p:blipFill>
          <a:blip r:embed="rId2">
            <a:extLst>
              <a:ext uri="{28A0092B-C50C-407E-A947-70E740481C1C}">
                <a14:useLocalDpi xmlns:a14="http://schemas.microsoft.com/office/drawing/2010/main" val="0"/>
              </a:ext>
            </a:extLst>
          </a:blip>
          <a:srcRect t="5411" b="5411"/>
          <a:stretch>
            <a:fillRect/>
          </a:stretch>
        </p:blipFill>
        <p:spPr bwMode="auto">
          <a:xfrm>
            <a:off x="2243151" y="245552"/>
            <a:ext cx="4409224" cy="4078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V="1">
            <a:off x="6232207" y="568171"/>
            <a:ext cx="57150" cy="2906482"/>
          </a:xfrm>
          <a:prstGeom prst="straightConnector1">
            <a:avLst/>
          </a:prstGeom>
          <a:ln w="730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707620" y="527030"/>
            <a:ext cx="2407430" cy="41141"/>
          </a:xfrm>
          <a:prstGeom prst="straightConnector1">
            <a:avLst/>
          </a:prstGeom>
          <a:ln w="730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284811" y="547601"/>
            <a:ext cx="620683" cy="276999"/>
          </a:xfrm>
          <a:prstGeom prst="rect">
            <a:avLst/>
          </a:prstGeom>
          <a:noFill/>
        </p:spPr>
        <p:txBody>
          <a:bodyPr wrap="none" rtlCol="0">
            <a:spAutoFit/>
          </a:bodyPr>
          <a:lstStyle/>
          <a:p>
            <a:pPr defTabSz="385763"/>
            <a:r>
              <a:rPr lang="en-US" sz="1200" b="1" dirty="0">
                <a:solidFill>
                  <a:prstClr val="black"/>
                </a:solidFill>
              </a:rPr>
              <a:t>maybe</a:t>
            </a:r>
          </a:p>
        </p:txBody>
      </p:sp>
      <p:sp>
        <p:nvSpPr>
          <p:cNvPr id="14" name="TextBox 13"/>
          <p:cNvSpPr txBox="1"/>
          <p:nvPr/>
        </p:nvSpPr>
        <p:spPr>
          <a:xfrm>
            <a:off x="5457490" y="2492107"/>
            <a:ext cx="819455" cy="300082"/>
          </a:xfrm>
          <a:prstGeom prst="rect">
            <a:avLst/>
          </a:prstGeom>
          <a:noFill/>
        </p:spPr>
        <p:txBody>
          <a:bodyPr wrap="none" rtlCol="0">
            <a:spAutoFit/>
          </a:bodyPr>
          <a:lstStyle/>
          <a:p>
            <a:pPr defTabSz="385763"/>
            <a:r>
              <a:rPr lang="en-US" sz="1350" b="1" dirty="0">
                <a:solidFill>
                  <a:prstClr val="black"/>
                </a:solidFill>
              </a:rPr>
              <a:t>doubtful</a:t>
            </a:r>
          </a:p>
        </p:txBody>
      </p:sp>
      <p:sp>
        <p:nvSpPr>
          <p:cNvPr id="7" name="Rectangle 6"/>
          <p:cNvSpPr/>
          <p:nvPr/>
        </p:nvSpPr>
        <p:spPr>
          <a:xfrm>
            <a:off x="6186535" y="208365"/>
            <a:ext cx="102822" cy="64294"/>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endParaRPr lang="en-US" sz="760">
              <a:solidFill>
                <a:prstClr val="white"/>
              </a:solidFill>
            </a:endParaRPr>
          </a:p>
        </p:txBody>
      </p:sp>
      <p:sp>
        <p:nvSpPr>
          <p:cNvPr id="8" name="Isosceles Triangle 7"/>
          <p:cNvSpPr/>
          <p:nvPr/>
        </p:nvSpPr>
        <p:spPr>
          <a:xfrm>
            <a:off x="6172200" y="144206"/>
            <a:ext cx="117157" cy="48221"/>
          </a:xfrm>
          <a:prstGeom prst="triangl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endParaRPr lang="en-US" sz="760">
              <a:solidFill>
                <a:prstClr val="white"/>
              </a:solidFill>
            </a:endParaRPr>
          </a:p>
        </p:txBody>
      </p:sp>
      <p:sp>
        <p:nvSpPr>
          <p:cNvPr id="3" name="TextBox 2"/>
          <p:cNvSpPr txBox="1"/>
          <p:nvPr/>
        </p:nvSpPr>
        <p:spPr>
          <a:xfrm>
            <a:off x="5945633" y="2331528"/>
            <a:ext cx="279244" cy="248209"/>
          </a:xfrm>
          <a:prstGeom prst="rect">
            <a:avLst/>
          </a:prstGeom>
          <a:noFill/>
        </p:spPr>
        <p:txBody>
          <a:bodyPr wrap="none" rtlCol="0">
            <a:spAutoFit/>
          </a:bodyPr>
          <a:lstStyle/>
          <a:p>
            <a:pPr defTabSz="257175"/>
            <a:r>
              <a:rPr lang="en-US" sz="1013" b="1" dirty="0">
                <a:solidFill>
                  <a:prstClr val="black"/>
                </a:solidFill>
                <a:latin typeface="Arial"/>
              </a:rPr>
              <a:t>A</a:t>
            </a:r>
          </a:p>
        </p:txBody>
      </p:sp>
      <p:sp>
        <p:nvSpPr>
          <p:cNvPr id="13" name="TextBox 12"/>
          <p:cNvSpPr txBox="1"/>
          <p:nvPr/>
        </p:nvSpPr>
        <p:spPr>
          <a:xfrm>
            <a:off x="4066687" y="584390"/>
            <a:ext cx="279244" cy="248209"/>
          </a:xfrm>
          <a:prstGeom prst="rect">
            <a:avLst/>
          </a:prstGeom>
          <a:noFill/>
        </p:spPr>
        <p:txBody>
          <a:bodyPr wrap="none" rtlCol="0">
            <a:spAutoFit/>
          </a:bodyPr>
          <a:lstStyle/>
          <a:p>
            <a:pPr defTabSz="257175"/>
            <a:r>
              <a:rPr lang="en-US" sz="1013" b="1" dirty="0">
                <a:solidFill>
                  <a:prstClr val="black"/>
                </a:solidFill>
                <a:latin typeface="Arial"/>
              </a:rPr>
              <a:t>B</a:t>
            </a:r>
          </a:p>
        </p:txBody>
      </p:sp>
    </p:spTree>
    <p:extLst>
      <p:ext uri="{BB962C8B-B14F-4D97-AF65-F5344CB8AC3E}">
        <p14:creationId xmlns:p14="http://schemas.microsoft.com/office/powerpoint/2010/main" val="23022597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209550"/>
            <a:ext cx="5143500" cy="471488"/>
          </a:xfrm>
        </p:spPr>
        <p:txBody>
          <a:bodyPr>
            <a:noAutofit/>
          </a:bodyPr>
          <a:lstStyle/>
          <a:p>
            <a:pPr algn="ctr"/>
            <a:r>
              <a:rPr lang="en-US" sz="2400" b="1" cap="none" dirty="0"/>
              <a:t>MSEEL</a:t>
            </a:r>
            <a:br>
              <a:rPr lang="en-US" sz="2400" b="1" cap="none" dirty="0"/>
            </a:br>
            <a:r>
              <a:rPr lang="en-US" sz="2400" b="1" cap="none" dirty="0"/>
              <a:t>Drilling MIP 3H and 5H</a:t>
            </a:r>
          </a:p>
        </p:txBody>
      </p:sp>
      <p:pic>
        <p:nvPicPr>
          <p:cNvPr id="7" name="Picture 2" descr="G:\MSEEL Notes\Rig Pictures\DJI0011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4151" y="895350"/>
            <a:ext cx="6011598" cy="3381524"/>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41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apezoid 10"/>
          <p:cNvSpPr/>
          <p:nvPr/>
        </p:nvSpPr>
        <p:spPr>
          <a:xfrm rot="10800000">
            <a:off x="4255716" y="2315944"/>
            <a:ext cx="352401" cy="95798"/>
          </a:xfrm>
          <a:prstGeom prst="trapezoi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385763"/>
            <a:endParaRPr lang="en-US" sz="760">
              <a:solidFill>
                <a:prstClr val="white"/>
              </a:solidFill>
            </a:endParaRPr>
          </a:p>
        </p:txBody>
      </p:sp>
      <p:cxnSp>
        <p:nvCxnSpPr>
          <p:cNvPr id="13" name="Straight Arrow Connector 12"/>
          <p:cNvCxnSpPr/>
          <p:nvPr/>
        </p:nvCxnSpPr>
        <p:spPr>
          <a:xfrm flipH="1">
            <a:off x="2452043" y="2863503"/>
            <a:ext cx="2326265" cy="205217"/>
          </a:xfrm>
          <a:prstGeom prst="straightConnector1">
            <a:avLst/>
          </a:prstGeom>
          <a:ln w="34925">
            <a:tailEnd type="arrow"/>
          </a:ln>
          <a:effectLst/>
        </p:spPr>
        <p:style>
          <a:lnRef idx="2">
            <a:schemeClr val="accent6"/>
          </a:lnRef>
          <a:fillRef idx="0">
            <a:schemeClr val="accent6"/>
          </a:fillRef>
          <a:effectRef idx="1">
            <a:schemeClr val="accent6"/>
          </a:effectRef>
          <a:fontRef idx="minor">
            <a:schemeClr val="tx1"/>
          </a:fontRef>
        </p:style>
      </p:cxnSp>
      <p:cxnSp>
        <p:nvCxnSpPr>
          <p:cNvPr id="14" name="Straight Arrow Connector 13"/>
          <p:cNvCxnSpPr/>
          <p:nvPr/>
        </p:nvCxnSpPr>
        <p:spPr>
          <a:xfrm flipH="1">
            <a:off x="4778309" y="2796033"/>
            <a:ext cx="548108" cy="68854"/>
          </a:xfrm>
          <a:prstGeom prst="straightConnector1">
            <a:avLst/>
          </a:prstGeom>
          <a:ln w="317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1" idx="0"/>
          </p:cNvCxnSpPr>
          <p:nvPr/>
        </p:nvCxnSpPr>
        <p:spPr>
          <a:xfrm>
            <a:off x="4431918" y="2411742"/>
            <a:ext cx="6443" cy="472259"/>
          </a:xfrm>
          <a:prstGeom prst="straightConnector1">
            <a:avLst/>
          </a:prstGeom>
          <a:ln>
            <a:tailEnd type="arrow"/>
          </a:ln>
          <a:effectLst/>
        </p:spPr>
        <p:style>
          <a:lnRef idx="2">
            <a:schemeClr val="accent6"/>
          </a:lnRef>
          <a:fillRef idx="0">
            <a:schemeClr val="accent6"/>
          </a:fillRef>
          <a:effectRef idx="1">
            <a:schemeClr val="accent6"/>
          </a:effectRef>
          <a:fontRef idx="minor">
            <a:schemeClr val="tx1"/>
          </a:fontRef>
        </p:style>
      </p:cxnSp>
      <p:sp>
        <p:nvSpPr>
          <p:cNvPr id="26" name="Trapezoid 25"/>
          <p:cNvSpPr/>
          <p:nvPr/>
        </p:nvSpPr>
        <p:spPr>
          <a:xfrm>
            <a:off x="4843464" y="1924168"/>
            <a:ext cx="64294" cy="390407"/>
          </a:xfrm>
          <a:prstGeom prst="trapezoid">
            <a:avLst/>
          </a:prstGeom>
          <a:noFill/>
          <a:ln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endParaRPr lang="en-US" sz="760">
              <a:solidFill>
                <a:prstClr val="white"/>
              </a:solidFill>
            </a:endParaRPr>
          </a:p>
        </p:txBody>
      </p:sp>
      <p:cxnSp>
        <p:nvCxnSpPr>
          <p:cNvPr id="27" name="Straight Arrow Connector 26"/>
          <p:cNvCxnSpPr/>
          <p:nvPr/>
        </p:nvCxnSpPr>
        <p:spPr>
          <a:xfrm flipH="1" flipV="1">
            <a:off x="4787130" y="2864885"/>
            <a:ext cx="89516" cy="241728"/>
          </a:xfrm>
          <a:prstGeom prst="straightConnector1">
            <a:avLst/>
          </a:prstGeom>
          <a:ln w="25400">
            <a:tailEnd type="arrow"/>
          </a:ln>
        </p:spPr>
        <p:style>
          <a:lnRef idx="1">
            <a:schemeClr val="accent6"/>
          </a:lnRef>
          <a:fillRef idx="0">
            <a:schemeClr val="accent6"/>
          </a:fillRef>
          <a:effectRef idx="0">
            <a:schemeClr val="accent6"/>
          </a:effectRef>
          <a:fontRef idx="minor">
            <a:schemeClr val="tx1"/>
          </a:fontRef>
        </p:style>
      </p:cxnSp>
      <p:cxnSp>
        <p:nvCxnSpPr>
          <p:cNvPr id="31" name="Straight Connector 30"/>
          <p:cNvCxnSpPr/>
          <p:nvPr/>
        </p:nvCxnSpPr>
        <p:spPr>
          <a:xfrm>
            <a:off x="4807390" y="2151440"/>
            <a:ext cx="1128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847390" y="2057400"/>
            <a:ext cx="5644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807390" y="2251028"/>
            <a:ext cx="1128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4680486" y="2116462"/>
            <a:ext cx="645928" cy="215309"/>
          </a:xfrm>
          <a:custGeom>
            <a:avLst/>
            <a:gdLst>
              <a:gd name="connsiteX0" fmla="*/ 0 w 1531088"/>
              <a:gd name="connsiteY0" fmla="*/ 467833 h 510363"/>
              <a:gd name="connsiteX1" fmla="*/ 372139 w 1531088"/>
              <a:gd name="connsiteY1" fmla="*/ 478465 h 510363"/>
              <a:gd name="connsiteX2" fmla="*/ 404037 w 1531088"/>
              <a:gd name="connsiteY2" fmla="*/ 499731 h 510363"/>
              <a:gd name="connsiteX3" fmla="*/ 446567 w 1531088"/>
              <a:gd name="connsiteY3" fmla="*/ 510363 h 510363"/>
              <a:gd name="connsiteX4" fmla="*/ 914400 w 1531088"/>
              <a:gd name="connsiteY4" fmla="*/ 499731 h 510363"/>
              <a:gd name="connsiteX5" fmla="*/ 967563 w 1531088"/>
              <a:gd name="connsiteY5" fmla="*/ 446568 h 510363"/>
              <a:gd name="connsiteX6" fmla="*/ 1031358 w 1531088"/>
              <a:gd name="connsiteY6" fmla="*/ 404038 h 510363"/>
              <a:gd name="connsiteX7" fmla="*/ 1041990 w 1531088"/>
              <a:gd name="connsiteY7" fmla="*/ 372140 h 510363"/>
              <a:gd name="connsiteX8" fmla="*/ 1116418 w 1531088"/>
              <a:gd name="connsiteY8" fmla="*/ 287079 h 510363"/>
              <a:gd name="connsiteX9" fmla="*/ 1158949 w 1531088"/>
              <a:gd name="connsiteY9" fmla="*/ 265814 h 510363"/>
              <a:gd name="connsiteX10" fmla="*/ 1212111 w 1531088"/>
              <a:gd name="connsiteY10" fmla="*/ 212652 h 510363"/>
              <a:gd name="connsiteX11" fmla="*/ 1254642 w 1531088"/>
              <a:gd name="connsiteY11" fmla="*/ 170121 h 510363"/>
              <a:gd name="connsiteX12" fmla="*/ 1286539 w 1531088"/>
              <a:gd name="connsiteY12" fmla="*/ 138224 h 510363"/>
              <a:gd name="connsiteX13" fmla="*/ 1318437 w 1531088"/>
              <a:gd name="connsiteY13" fmla="*/ 116958 h 510363"/>
              <a:gd name="connsiteX14" fmla="*/ 1350335 w 1531088"/>
              <a:gd name="connsiteY14" fmla="*/ 85061 h 510363"/>
              <a:gd name="connsiteX15" fmla="*/ 1488558 w 1531088"/>
              <a:gd name="connsiteY15" fmla="*/ 31898 h 510363"/>
              <a:gd name="connsiteX16" fmla="*/ 1531088 w 1531088"/>
              <a:gd name="connsiteY16" fmla="*/ 0 h 5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1088" h="510363">
                <a:moveTo>
                  <a:pt x="0" y="467833"/>
                </a:moveTo>
                <a:cubicBezTo>
                  <a:pt x="124046" y="471377"/>
                  <a:pt x="248427" y="468698"/>
                  <a:pt x="372139" y="478465"/>
                </a:cubicBezTo>
                <a:cubicBezTo>
                  <a:pt x="384878" y="479471"/>
                  <a:pt x="392291" y="494697"/>
                  <a:pt x="404037" y="499731"/>
                </a:cubicBezTo>
                <a:cubicBezTo>
                  <a:pt x="417468" y="505487"/>
                  <a:pt x="432390" y="506819"/>
                  <a:pt x="446567" y="510363"/>
                </a:cubicBezTo>
                <a:lnTo>
                  <a:pt x="914400" y="499731"/>
                </a:lnTo>
                <a:cubicBezTo>
                  <a:pt x="939275" y="496685"/>
                  <a:pt x="949842" y="464289"/>
                  <a:pt x="967563" y="446568"/>
                </a:cubicBezTo>
                <a:cubicBezTo>
                  <a:pt x="985635" y="428496"/>
                  <a:pt x="1031358" y="404038"/>
                  <a:pt x="1031358" y="404038"/>
                </a:cubicBezTo>
                <a:cubicBezTo>
                  <a:pt x="1034902" y="393405"/>
                  <a:pt x="1036547" y="381937"/>
                  <a:pt x="1041990" y="372140"/>
                </a:cubicBezTo>
                <a:cubicBezTo>
                  <a:pt x="1071247" y="319478"/>
                  <a:pt x="1073438" y="311640"/>
                  <a:pt x="1116418" y="287079"/>
                </a:cubicBezTo>
                <a:cubicBezTo>
                  <a:pt x="1130180" y="279215"/>
                  <a:pt x="1144772" y="272902"/>
                  <a:pt x="1158949" y="265814"/>
                </a:cubicBezTo>
                <a:cubicBezTo>
                  <a:pt x="1199904" y="204382"/>
                  <a:pt x="1156980" y="259908"/>
                  <a:pt x="1212111" y="212652"/>
                </a:cubicBezTo>
                <a:cubicBezTo>
                  <a:pt x="1227334" y="199604"/>
                  <a:pt x="1240465" y="184298"/>
                  <a:pt x="1254642" y="170121"/>
                </a:cubicBezTo>
                <a:cubicBezTo>
                  <a:pt x="1265274" y="159489"/>
                  <a:pt x="1274028" y="146565"/>
                  <a:pt x="1286539" y="138224"/>
                </a:cubicBezTo>
                <a:cubicBezTo>
                  <a:pt x="1297172" y="131135"/>
                  <a:pt x="1308620" y="125139"/>
                  <a:pt x="1318437" y="116958"/>
                </a:cubicBezTo>
                <a:cubicBezTo>
                  <a:pt x="1329988" y="107332"/>
                  <a:pt x="1337649" y="93134"/>
                  <a:pt x="1350335" y="85061"/>
                </a:cubicBezTo>
                <a:cubicBezTo>
                  <a:pt x="1419927" y="40776"/>
                  <a:pt x="1422344" y="45141"/>
                  <a:pt x="1488558" y="31898"/>
                </a:cubicBezTo>
                <a:cubicBezTo>
                  <a:pt x="1524626" y="7853"/>
                  <a:pt x="1511420" y="19669"/>
                  <a:pt x="153108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endParaRPr lang="en-US" sz="760">
              <a:solidFill>
                <a:prstClr val="white"/>
              </a:solidFill>
            </a:endParaRPr>
          </a:p>
        </p:txBody>
      </p:sp>
      <p:sp>
        <p:nvSpPr>
          <p:cNvPr id="19" name="Freeform 18"/>
          <p:cNvSpPr/>
          <p:nvPr/>
        </p:nvSpPr>
        <p:spPr>
          <a:xfrm>
            <a:off x="1500188" y="2336257"/>
            <a:ext cx="2731737" cy="919550"/>
          </a:xfrm>
          <a:custGeom>
            <a:avLst/>
            <a:gdLst>
              <a:gd name="connsiteX0" fmla="*/ 6475228 w 6475228"/>
              <a:gd name="connsiteY0" fmla="*/ 0 h 2179674"/>
              <a:gd name="connsiteX1" fmla="*/ 6134986 w 6475228"/>
              <a:gd name="connsiteY1" fmla="*/ 10632 h 2179674"/>
              <a:gd name="connsiteX2" fmla="*/ 5879805 w 6475228"/>
              <a:gd name="connsiteY2" fmla="*/ 31897 h 2179674"/>
              <a:gd name="connsiteX3" fmla="*/ 5784112 w 6475228"/>
              <a:gd name="connsiteY3" fmla="*/ 53162 h 2179674"/>
              <a:gd name="connsiteX4" fmla="*/ 5305647 w 6475228"/>
              <a:gd name="connsiteY4" fmla="*/ 53162 h 2179674"/>
              <a:gd name="connsiteX5" fmla="*/ 5241851 w 6475228"/>
              <a:gd name="connsiteY5" fmla="*/ 74428 h 2179674"/>
              <a:gd name="connsiteX6" fmla="*/ 4922874 w 6475228"/>
              <a:gd name="connsiteY6" fmla="*/ 95693 h 2179674"/>
              <a:gd name="connsiteX7" fmla="*/ 4582633 w 6475228"/>
              <a:gd name="connsiteY7" fmla="*/ 127590 h 2179674"/>
              <a:gd name="connsiteX8" fmla="*/ 4327451 w 6475228"/>
              <a:gd name="connsiteY8" fmla="*/ 148856 h 2179674"/>
              <a:gd name="connsiteX9" fmla="*/ 4295553 w 6475228"/>
              <a:gd name="connsiteY9" fmla="*/ 159488 h 2179674"/>
              <a:gd name="connsiteX10" fmla="*/ 4210493 w 6475228"/>
              <a:gd name="connsiteY10" fmla="*/ 170121 h 2179674"/>
              <a:gd name="connsiteX11" fmla="*/ 4104167 w 6475228"/>
              <a:gd name="connsiteY11" fmla="*/ 191386 h 2179674"/>
              <a:gd name="connsiteX12" fmla="*/ 4072270 w 6475228"/>
              <a:gd name="connsiteY12" fmla="*/ 202018 h 2179674"/>
              <a:gd name="connsiteX13" fmla="*/ 4008474 w 6475228"/>
              <a:gd name="connsiteY13" fmla="*/ 212651 h 2179674"/>
              <a:gd name="connsiteX14" fmla="*/ 3965944 w 6475228"/>
              <a:gd name="connsiteY14" fmla="*/ 223283 h 2179674"/>
              <a:gd name="connsiteX15" fmla="*/ 3848986 w 6475228"/>
              <a:gd name="connsiteY15" fmla="*/ 233916 h 2179674"/>
              <a:gd name="connsiteX16" fmla="*/ 3763926 w 6475228"/>
              <a:gd name="connsiteY16" fmla="*/ 255181 h 2179674"/>
              <a:gd name="connsiteX17" fmla="*/ 3689498 w 6475228"/>
              <a:gd name="connsiteY17" fmla="*/ 287079 h 2179674"/>
              <a:gd name="connsiteX18" fmla="*/ 3530009 w 6475228"/>
              <a:gd name="connsiteY18" fmla="*/ 340242 h 2179674"/>
              <a:gd name="connsiteX19" fmla="*/ 3487479 w 6475228"/>
              <a:gd name="connsiteY19" fmla="*/ 361507 h 2179674"/>
              <a:gd name="connsiteX20" fmla="*/ 3402419 w 6475228"/>
              <a:gd name="connsiteY20" fmla="*/ 382772 h 2179674"/>
              <a:gd name="connsiteX21" fmla="*/ 3327991 w 6475228"/>
              <a:gd name="connsiteY21" fmla="*/ 414669 h 2179674"/>
              <a:gd name="connsiteX22" fmla="*/ 3200400 w 6475228"/>
              <a:gd name="connsiteY22" fmla="*/ 467832 h 2179674"/>
              <a:gd name="connsiteX23" fmla="*/ 3147237 w 6475228"/>
              <a:gd name="connsiteY23" fmla="*/ 489097 h 2179674"/>
              <a:gd name="connsiteX24" fmla="*/ 3062177 w 6475228"/>
              <a:gd name="connsiteY24" fmla="*/ 552893 h 2179674"/>
              <a:gd name="connsiteX25" fmla="*/ 2881423 w 6475228"/>
              <a:gd name="connsiteY25" fmla="*/ 627321 h 2179674"/>
              <a:gd name="connsiteX26" fmla="*/ 2785730 w 6475228"/>
              <a:gd name="connsiteY26" fmla="*/ 669851 h 2179674"/>
              <a:gd name="connsiteX27" fmla="*/ 2743200 w 6475228"/>
              <a:gd name="connsiteY27" fmla="*/ 744279 h 2179674"/>
              <a:gd name="connsiteX28" fmla="*/ 2721935 w 6475228"/>
              <a:gd name="connsiteY28" fmla="*/ 776176 h 2179674"/>
              <a:gd name="connsiteX29" fmla="*/ 2700670 w 6475228"/>
              <a:gd name="connsiteY29" fmla="*/ 850604 h 2179674"/>
              <a:gd name="connsiteX30" fmla="*/ 2679405 w 6475228"/>
              <a:gd name="connsiteY30" fmla="*/ 882502 h 2179674"/>
              <a:gd name="connsiteX31" fmla="*/ 2658140 w 6475228"/>
              <a:gd name="connsiteY31" fmla="*/ 946297 h 2179674"/>
              <a:gd name="connsiteX32" fmla="*/ 2636874 w 6475228"/>
              <a:gd name="connsiteY32" fmla="*/ 1010093 h 2179674"/>
              <a:gd name="connsiteX33" fmla="*/ 2626242 w 6475228"/>
              <a:gd name="connsiteY33" fmla="*/ 1041990 h 2179674"/>
              <a:gd name="connsiteX34" fmla="*/ 2583712 w 6475228"/>
              <a:gd name="connsiteY34" fmla="*/ 1127051 h 2179674"/>
              <a:gd name="connsiteX35" fmla="*/ 2530549 w 6475228"/>
              <a:gd name="connsiteY35" fmla="*/ 1190846 h 2179674"/>
              <a:gd name="connsiteX36" fmla="*/ 2509284 w 6475228"/>
              <a:gd name="connsiteY36" fmla="*/ 1275907 h 2179674"/>
              <a:gd name="connsiteX37" fmla="*/ 2488019 w 6475228"/>
              <a:gd name="connsiteY37" fmla="*/ 1350335 h 2179674"/>
              <a:gd name="connsiteX38" fmla="*/ 2466753 w 6475228"/>
              <a:gd name="connsiteY38" fmla="*/ 1371600 h 2179674"/>
              <a:gd name="connsiteX39" fmla="*/ 2445488 w 6475228"/>
              <a:gd name="connsiteY39" fmla="*/ 1403497 h 2179674"/>
              <a:gd name="connsiteX40" fmla="*/ 2349795 w 6475228"/>
              <a:gd name="connsiteY40" fmla="*/ 1520456 h 2179674"/>
              <a:gd name="connsiteX41" fmla="*/ 2317898 w 6475228"/>
              <a:gd name="connsiteY41" fmla="*/ 1584251 h 2179674"/>
              <a:gd name="connsiteX42" fmla="*/ 2296633 w 6475228"/>
              <a:gd name="connsiteY42" fmla="*/ 1648046 h 2179674"/>
              <a:gd name="connsiteX43" fmla="*/ 2254102 w 6475228"/>
              <a:gd name="connsiteY43" fmla="*/ 1711842 h 2179674"/>
              <a:gd name="connsiteX44" fmla="*/ 2211572 w 6475228"/>
              <a:gd name="connsiteY44" fmla="*/ 1765004 h 2179674"/>
              <a:gd name="connsiteX45" fmla="*/ 2179674 w 6475228"/>
              <a:gd name="connsiteY45" fmla="*/ 1796902 h 2179674"/>
              <a:gd name="connsiteX46" fmla="*/ 2105247 w 6475228"/>
              <a:gd name="connsiteY46" fmla="*/ 1839432 h 2179674"/>
              <a:gd name="connsiteX47" fmla="*/ 2073349 w 6475228"/>
              <a:gd name="connsiteY47" fmla="*/ 1860697 h 2179674"/>
              <a:gd name="connsiteX48" fmla="*/ 1977656 w 6475228"/>
              <a:gd name="connsiteY48" fmla="*/ 1892595 h 2179674"/>
              <a:gd name="connsiteX49" fmla="*/ 1903228 w 6475228"/>
              <a:gd name="connsiteY49" fmla="*/ 1913860 h 2179674"/>
              <a:gd name="connsiteX50" fmla="*/ 1828800 w 6475228"/>
              <a:gd name="connsiteY50" fmla="*/ 1945758 h 2179674"/>
              <a:gd name="connsiteX51" fmla="*/ 1775637 w 6475228"/>
              <a:gd name="connsiteY51" fmla="*/ 1956390 h 2179674"/>
              <a:gd name="connsiteX52" fmla="*/ 1711842 w 6475228"/>
              <a:gd name="connsiteY52" fmla="*/ 1977656 h 2179674"/>
              <a:gd name="connsiteX53" fmla="*/ 1531088 w 6475228"/>
              <a:gd name="connsiteY53" fmla="*/ 1998921 h 2179674"/>
              <a:gd name="connsiteX54" fmla="*/ 1339702 w 6475228"/>
              <a:gd name="connsiteY54" fmla="*/ 2052083 h 2179674"/>
              <a:gd name="connsiteX55" fmla="*/ 1244009 w 6475228"/>
              <a:gd name="connsiteY55" fmla="*/ 2083981 h 2179674"/>
              <a:gd name="connsiteX56" fmla="*/ 1212112 w 6475228"/>
              <a:gd name="connsiteY56" fmla="*/ 2105246 h 2179674"/>
              <a:gd name="connsiteX57" fmla="*/ 1158949 w 6475228"/>
              <a:gd name="connsiteY57" fmla="*/ 2115879 h 2179674"/>
              <a:gd name="connsiteX58" fmla="*/ 988828 w 6475228"/>
              <a:gd name="connsiteY58" fmla="*/ 2137144 h 2179674"/>
              <a:gd name="connsiteX59" fmla="*/ 882502 w 6475228"/>
              <a:gd name="connsiteY59" fmla="*/ 2158409 h 2179674"/>
              <a:gd name="connsiteX60" fmla="*/ 786809 w 6475228"/>
              <a:gd name="connsiteY60" fmla="*/ 2169042 h 2179674"/>
              <a:gd name="connsiteX61" fmla="*/ 701749 w 6475228"/>
              <a:gd name="connsiteY61" fmla="*/ 2179674 h 2179674"/>
              <a:gd name="connsiteX62" fmla="*/ 542260 w 6475228"/>
              <a:gd name="connsiteY62" fmla="*/ 2169042 h 2179674"/>
              <a:gd name="connsiteX63" fmla="*/ 499730 w 6475228"/>
              <a:gd name="connsiteY63" fmla="*/ 2158409 h 2179674"/>
              <a:gd name="connsiteX64" fmla="*/ 414670 w 6475228"/>
              <a:gd name="connsiteY64" fmla="*/ 2137144 h 2179674"/>
              <a:gd name="connsiteX65" fmla="*/ 382772 w 6475228"/>
              <a:gd name="connsiteY65" fmla="*/ 2105246 h 2179674"/>
              <a:gd name="connsiteX66" fmla="*/ 350874 w 6475228"/>
              <a:gd name="connsiteY66" fmla="*/ 2083981 h 2179674"/>
              <a:gd name="connsiteX67" fmla="*/ 340242 w 6475228"/>
              <a:gd name="connsiteY67" fmla="*/ 2052083 h 2179674"/>
              <a:gd name="connsiteX68" fmla="*/ 287079 w 6475228"/>
              <a:gd name="connsiteY68" fmla="*/ 1998921 h 2179674"/>
              <a:gd name="connsiteX69" fmla="*/ 223284 w 6475228"/>
              <a:gd name="connsiteY69" fmla="*/ 1903228 h 2179674"/>
              <a:gd name="connsiteX70" fmla="*/ 202019 w 6475228"/>
              <a:gd name="connsiteY70" fmla="*/ 1871330 h 2179674"/>
              <a:gd name="connsiteX71" fmla="*/ 180753 w 6475228"/>
              <a:gd name="connsiteY71" fmla="*/ 1850065 h 2179674"/>
              <a:gd name="connsiteX72" fmla="*/ 106326 w 6475228"/>
              <a:gd name="connsiteY72" fmla="*/ 1765004 h 2179674"/>
              <a:gd name="connsiteX73" fmla="*/ 0 w 6475228"/>
              <a:gd name="connsiteY73" fmla="*/ 1754372 h 2179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475228" h="2179674">
                <a:moveTo>
                  <a:pt x="6475228" y="0"/>
                </a:moveTo>
                <a:lnTo>
                  <a:pt x="6134986" y="10632"/>
                </a:lnTo>
                <a:cubicBezTo>
                  <a:pt x="5878897" y="20675"/>
                  <a:pt x="6008744" y="8454"/>
                  <a:pt x="5879805" y="31897"/>
                </a:cubicBezTo>
                <a:cubicBezTo>
                  <a:pt x="5797471" y="46867"/>
                  <a:pt x="5840351" y="34416"/>
                  <a:pt x="5784112" y="53162"/>
                </a:cubicBezTo>
                <a:cubicBezTo>
                  <a:pt x="5600892" y="45528"/>
                  <a:pt x="5485827" y="33142"/>
                  <a:pt x="5305647" y="53162"/>
                </a:cubicBezTo>
                <a:cubicBezTo>
                  <a:pt x="5283368" y="55637"/>
                  <a:pt x="5263962" y="70743"/>
                  <a:pt x="5241851" y="74428"/>
                </a:cubicBezTo>
                <a:cubicBezTo>
                  <a:pt x="5194046" y="82396"/>
                  <a:pt x="4942096" y="94625"/>
                  <a:pt x="4922874" y="95693"/>
                </a:cubicBezTo>
                <a:cubicBezTo>
                  <a:pt x="4740012" y="132265"/>
                  <a:pt x="4852655" y="115317"/>
                  <a:pt x="4582633" y="127590"/>
                </a:cubicBezTo>
                <a:cubicBezTo>
                  <a:pt x="4460644" y="158088"/>
                  <a:pt x="4606201" y="124617"/>
                  <a:pt x="4327451" y="148856"/>
                </a:cubicBezTo>
                <a:cubicBezTo>
                  <a:pt x="4316285" y="149827"/>
                  <a:pt x="4306580" y="157483"/>
                  <a:pt x="4295553" y="159488"/>
                </a:cubicBezTo>
                <a:cubicBezTo>
                  <a:pt x="4267440" y="164599"/>
                  <a:pt x="4238678" y="165423"/>
                  <a:pt x="4210493" y="170121"/>
                </a:cubicBezTo>
                <a:cubicBezTo>
                  <a:pt x="4174841" y="176063"/>
                  <a:pt x="4138456" y="179957"/>
                  <a:pt x="4104167" y="191386"/>
                </a:cubicBezTo>
                <a:cubicBezTo>
                  <a:pt x="4093535" y="194930"/>
                  <a:pt x="4083211" y="199587"/>
                  <a:pt x="4072270" y="202018"/>
                </a:cubicBezTo>
                <a:cubicBezTo>
                  <a:pt x="4051225" y="206695"/>
                  <a:pt x="4029614" y="208423"/>
                  <a:pt x="4008474" y="212651"/>
                </a:cubicBezTo>
                <a:cubicBezTo>
                  <a:pt x="3994145" y="215517"/>
                  <a:pt x="3980429" y="221352"/>
                  <a:pt x="3965944" y="223283"/>
                </a:cubicBezTo>
                <a:cubicBezTo>
                  <a:pt x="3927141" y="228457"/>
                  <a:pt x="3887972" y="230372"/>
                  <a:pt x="3848986" y="233916"/>
                </a:cubicBezTo>
                <a:cubicBezTo>
                  <a:pt x="3811198" y="241474"/>
                  <a:pt x="3796617" y="242105"/>
                  <a:pt x="3763926" y="255181"/>
                </a:cubicBezTo>
                <a:cubicBezTo>
                  <a:pt x="3738865" y="265205"/>
                  <a:pt x="3714826" y="277748"/>
                  <a:pt x="3689498" y="287079"/>
                </a:cubicBezTo>
                <a:cubicBezTo>
                  <a:pt x="3636914" y="306452"/>
                  <a:pt x="3583172" y="322521"/>
                  <a:pt x="3530009" y="340242"/>
                </a:cubicBezTo>
                <a:cubicBezTo>
                  <a:pt x="3514972" y="345254"/>
                  <a:pt x="3502516" y="356495"/>
                  <a:pt x="3487479" y="361507"/>
                </a:cubicBezTo>
                <a:cubicBezTo>
                  <a:pt x="3459753" y="370749"/>
                  <a:pt x="3430772" y="375684"/>
                  <a:pt x="3402419" y="382772"/>
                </a:cubicBezTo>
                <a:cubicBezTo>
                  <a:pt x="3376233" y="389318"/>
                  <a:pt x="3353184" y="404980"/>
                  <a:pt x="3327991" y="414669"/>
                </a:cubicBezTo>
                <a:cubicBezTo>
                  <a:pt x="3126939" y="491996"/>
                  <a:pt x="3405900" y="374424"/>
                  <a:pt x="3200400" y="467832"/>
                </a:cubicBezTo>
                <a:cubicBezTo>
                  <a:pt x="3183025" y="475730"/>
                  <a:pt x="3163492" y="479094"/>
                  <a:pt x="3147237" y="489097"/>
                </a:cubicBezTo>
                <a:cubicBezTo>
                  <a:pt x="3117053" y="507672"/>
                  <a:pt x="3095362" y="540449"/>
                  <a:pt x="3062177" y="552893"/>
                </a:cubicBezTo>
                <a:cubicBezTo>
                  <a:pt x="2970366" y="587321"/>
                  <a:pt x="2974894" y="583701"/>
                  <a:pt x="2881423" y="627321"/>
                </a:cubicBezTo>
                <a:cubicBezTo>
                  <a:pt x="2789153" y="670381"/>
                  <a:pt x="2848881" y="648800"/>
                  <a:pt x="2785730" y="669851"/>
                </a:cubicBezTo>
                <a:cubicBezTo>
                  <a:pt x="2733917" y="747572"/>
                  <a:pt x="2797165" y="649841"/>
                  <a:pt x="2743200" y="744279"/>
                </a:cubicBezTo>
                <a:cubicBezTo>
                  <a:pt x="2736860" y="755374"/>
                  <a:pt x="2729023" y="765544"/>
                  <a:pt x="2721935" y="776176"/>
                </a:cubicBezTo>
                <a:cubicBezTo>
                  <a:pt x="2718529" y="789799"/>
                  <a:pt x="2708296" y="835353"/>
                  <a:pt x="2700670" y="850604"/>
                </a:cubicBezTo>
                <a:cubicBezTo>
                  <a:pt x="2694955" y="862034"/>
                  <a:pt x="2684595" y="870825"/>
                  <a:pt x="2679405" y="882502"/>
                </a:cubicBezTo>
                <a:cubicBezTo>
                  <a:pt x="2670301" y="902985"/>
                  <a:pt x="2665228" y="925032"/>
                  <a:pt x="2658140" y="946297"/>
                </a:cubicBezTo>
                <a:lnTo>
                  <a:pt x="2636874" y="1010093"/>
                </a:lnTo>
                <a:cubicBezTo>
                  <a:pt x="2633330" y="1020725"/>
                  <a:pt x="2632459" y="1032665"/>
                  <a:pt x="2626242" y="1041990"/>
                </a:cubicBezTo>
                <a:cubicBezTo>
                  <a:pt x="2576975" y="1115892"/>
                  <a:pt x="2635734" y="1023006"/>
                  <a:pt x="2583712" y="1127051"/>
                </a:cubicBezTo>
                <a:cubicBezTo>
                  <a:pt x="2568908" y="1156659"/>
                  <a:pt x="2554066" y="1167330"/>
                  <a:pt x="2530549" y="1190846"/>
                </a:cubicBezTo>
                <a:lnTo>
                  <a:pt x="2509284" y="1275907"/>
                </a:lnTo>
                <a:cubicBezTo>
                  <a:pt x="2507299" y="1283846"/>
                  <a:pt x="2494554" y="1339444"/>
                  <a:pt x="2488019" y="1350335"/>
                </a:cubicBezTo>
                <a:cubicBezTo>
                  <a:pt x="2482861" y="1358931"/>
                  <a:pt x="2473015" y="1363772"/>
                  <a:pt x="2466753" y="1371600"/>
                </a:cubicBezTo>
                <a:cubicBezTo>
                  <a:pt x="2458770" y="1381578"/>
                  <a:pt x="2453155" y="1393274"/>
                  <a:pt x="2445488" y="1403497"/>
                </a:cubicBezTo>
                <a:cubicBezTo>
                  <a:pt x="2376418" y="1495590"/>
                  <a:pt x="2396778" y="1473471"/>
                  <a:pt x="2349795" y="1520456"/>
                </a:cubicBezTo>
                <a:cubicBezTo>
                  <a:pt x="2311023" y="1636776"/>
                  <a:pt x="2372858" y="1460590"/>
                  <a:pt x="2317898" y="1584251"/>
                </a:cubicBezTo>
                <a:cubicBezTo>
                  <a:pt x="2308794" y="1604734"/>
                  <a:pt x="2303721" y="1626781"/>
                  <a:pt x="2296633" y="1648046"/>
                </a:cubicBezTo>
                <a:cubicBezTo>
                  <a:pt x="2288551" y="1672292"/>
                  <a:pt x="2254102" y="1711842"/>
                  <a:pt x="2254102" y="1711842"/>
                </a:cubicBezTo>
                <a:cubicBezTo>
                  <a:pt x="2236648" y="1764205"/>
                  <a:pt x="2255966" y="1728009"/>
                  <a:pt x="2211572" y="1765004"/>
                </a:cubicBezTo>
                <a:cubicBezTo>
                  <a:pt x="2200020" y="1774630"/>
                  <a:pt x="2191226" y="1787276"/>
                  <a:pt x="2179674" y="1796902"/>
                </a:cubicBezTo>
                <a:cubicBezTo>
                  <a:pt x="2151414" y="1820452"/>
                  <a:pt x="2138337" y="1820524"/>
                  <a:pt x="2105247" y="1839432"/>
                </a:cubicBezTo>
                <a:cubicBezTo>
                  <a:pt x="2094152" y="1845772"/>
                  <a:pt x="2085145" y="1855782"/>
                  <a:pt x="2073349" y="1860697"/>
                </a:cubicBezTo>
                <a:cubicBezTo>
                  <a:pt x="2042312" y="1873629"/>
                  <a:pt x="2010275" y="1884440"/>
                  <a:pt x="1977656" y="1892595"/>
                </a:cubicBezTo>
                <a:cubicBezTo>
                  <a:pt x="1956082" y="1897989"/>
                  <a:pt x="1924577" y="1904710"/>
                  <a:pt x="1903228" y="1913860"/>
                </a:cubicBezTo>
                <a:cubicBezTo>
                  <a:pt x="1860629" y="1932116"/>
                  <a:pt x="1868695" y="1935784"/>
                  <a:pt x="1828800" y="1945758"/>
                </a:cubicBezTo>
                <a:cubicBezTo>
                  <a:pt x="1811268" y="1950141"/>
                  <a:pt x="1793072" y="1951635"/>
                  <a:pt x="1775637" y="1956390"/>
                </a:cubicBezTo>
                <a:cubicBezTo>
                  <a:pt x="1754011" y="1962288"/>
                  <a:pt x="1734165" y="1975627"/>
                  <a:pt x="1711842" y="1977656"/>
                </a:cubicBezTo>
                <a:cubicBezTo>
                  <a:pt x="1613513" y="1986595"/>
                  <a:pt x="1611415" y="1983860"/>
                  <a:pt x="1531088" y="1998921"/>
                </a:cubicBezTo>
                <a:cubicBezTo>
                  <a:pt x="1386428" y="2026045"/>
                  <a:pt x="1465845" y="2007562"/>
                  <a:pt x="1339702" y="2052083"/>
                </a:cubicBezTo>
                <a:cubicBezTo>
                  <a:pt x="1307996" y="2063273"/>
                  <a:pt x="1244009" y="2083981"/>
                  <a:pt x="1244009" y="2083981"/>
                </a:cubicBezTo>
                <a:cubicBezTo>
                  <a:pt x="1233377" y="2091069"/>
                  <a:pt x="1224077" y="2100759"/>
                  <a:pt x="1212112" y="2105246"/>
                </a:cubicBezTo>
                <a:cubicBezTo>
                  <a:pt x="1195191" y="2111592"/>
                  <a:pt x="1176775" y="2112908"/>
                  <a:pt x="1158949" y="2115879"/>
                </a:cubicBezTo>
                <a:cubicBezTo>
                  <a:pt x="1098281" y="2125990"/>
                  <a:pt x="1051121" y="2130222"/>
                  <a:pt x="988828" y="2137144"/>
                </a:cubicBezTo>
                <a:cubicBezTo>
                  <a:pt x="936434" y="2154608"/>
                  <a:pt x="960693" y="2148635"/>
                  <a:pt x="882502" y="2158409"/>
                </a:cubicBezTo>
                <a:cubicBezTo>
                  <a:pt x="850656" y="2162390"/>
                  <a:pt x="818683" y="2165292"/>
                  <a:pt x="786809" y="2169042"/>
                </a:cubicBezTo>
                <a:lnTo>
                  <a:pt x="701749" y="2179674"/>
                </a:lnTo>
                <a:cubicBezTo>
                  <a:pt x="648586" y="2176130"/>
                  <a:pt x="595248" y="2174620"/>
                  <a:pt x="542260" y="2169042"/>
                </a:cubicBezTo>
                <a:cubicBezTo>
                  <a:pt x="527727" y="2167512"/>
                  <a:pt x="513995" y="2161579"/>
                  <a:pt x="499730" y="2158409"/>
                </a:cubicBezTo>
                <a:cubicBezTo>
                  <a:pt x="422743" y="2141300"/>
                  <a:pt x="471671" y="2156144"/>
                  <a:pt x="414670" y="2137144"/>
                </a:cubicBezTo>
                <a:cubicBezTo>
                  <a:pt x="404037" y="2126511"/>
                  <a:pt x="394324" y="2114872"/>
                  <a:pt x="382772" y="2105246"/>
                </a:cubicBezTo>
                <a:cubicBezTo>
                  <a:pt x="372955" y="2097065"/>
                  <a:pt x="358857" y="2093960"/>
                  <a:pt x="350874" y="2083981"/>
                </a:cubicBezTo>
                <a:cubicBezTo>
                  <a:pt x="343873" y="2075229"/>
                  <a:pt x="345254" y="2062108"/>
                  <a:pt x="340242" y="2052083"/>
                </a:cubicBezTo>
                <a:cubicBezTo>
                  <a:pt x="322522" y="2016642"/>
                  <a:pt x="318976" y="2020185"/>
                  <a:pt x="287079" y="1998921"/>
                </a:cubicBezTo>
                <a:cubicBezTo>
                  <a:pt x="233147" y="1909035"/>
                  <a:pt x="278656" y="1980750"/>
                  <a:pt x="223284" y="1903228"/>
                </a:cubicBezTo>
                <a:cubicBezTo>
                  <a:pt x="215857" y="1892829"/>
                  <a:pt x="210002" y="1881309"/>
                  <a:pt x="202019" y="1871330"/>
                </a:cubicBezTo>
                <a:cubicBezTo>
                  <a:pt x="195757" y="1863502"/>
                  <a:pt x="186768" y="1858085"/>
                  <a:pt x="180753" y="1850065"/>
                </a:cubicBezTo>
                <a:cubicBezTo>
                  <a:pt x="142477" y="1799031"/>
                  <a:pt x="153817" y="1788749"/>
                  <a:pt x="106326" y="1765004"/>
                </a:cubicBezTo>
                <a:cubicBezTo>
                  <a:pt x="69372" y="1746527"/>
                  <a:pt x="44729" y="1754372"/>
                  <a:pt x="0" y="1754372"/>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endParaRPr lang="en-US" sz="760">
              <a:solidFill>
                <a:prstClr val="white"/>
              </a:solidFill>
            </a:endParaRPr>
          </a:p>
        </p:txBody>
      </p:sp>
      <p:sp>
        <p:nvSpPr>
          <p:cNvPr id="20" name="Isosceles Triangle 19"/>
          <p:cNvSpPr/>
          <p:nvPr/>
        </p:nvSpPr>
        <p:spPr>
          <a:xfrm>
            <a:off x="3110523" y="2197201"/>
            <a:ext cx="223742" cy="107655"/>
          </a:xfrm>
          <a:prstGeom prst="triangle">
            <a:avLst/>
          </a:prstGeom>
          <a:solidFill>
            <a:srgbClr val="00339A"/>
          </a:solidFill>
          <a:ln>
            <a:solidFill>
              <a:srgbClr val="003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endParaRPr lang="en-US" sz="760">
              <a:solidFill>
                <a:prstClr val="white"/>
              </a:solidFill>
            </a:endParaRPr>
          </a:p>
        </p:txBody>
      </p:sp>
      <p:sp>
        <p:nvSpPr>
          <p:cNvPr id="21" name="Rectangle 20"/>
          <p:cNvSpPr/>
          <p:nvPr/>
        </p:nvSpPr>
        <p:spPr>
          <a:xfrm>
            <a:off x="3143521" y="2316173"/>
            <a:ext cx="157745" cy="109473"/>
          </a:xfrm>
          <a:prstGeom prst="rect">
            <a:avLst/>
          </a:prstGeom>
          <a:solidFill>
            <a:schemeClr val="bg1"/>
          </a:solidFill>
          <a:ln>
            <a:solidFill>
              <a:srgbClr val="003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endParaRPr lang="en-US" sz="760">
              <a:solidFill>
                <a:prstClr val="white"/>
              </a:solidFill>
            </a:endParaRPr>
          </a:p>
        </p:txBody>
      </p:sp>
      <p:cxnSp>
        <p:nvCxnSpPr>
          <p:cNvPr id="23" name="Straight Connector 22"/>
          <p:cNvCxnSpPr>
            <a:stCxn id="19" idx="17"/>
          </p:cNvCxnSpPr>
          <p:nvPr/>
        </p:nvCxnSpPr>
        <p:spPr>
          <a:xfrm flipH="1">
            <a:off x="3050425" y="2457367"/>
            <a:ext cx="6271" cy="561971"/>
          </a:xfrm>
          <a:prstGeom prst="line">
            <a:avLst/>
          </a:prstGeom>
          <a:ln w="44450">
            <a:solidFill>
              <a:srgbClr val="00339A"/>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612329" y="3197492"/>
            <a:ext cx="42164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1642702" y="3188523"/>
            <a:ext cx="428303" cy="80741"/>
          </a:xfrm>
          <a:custGeom>
            <a:avLst/>
            <a:gdLst>
              <a:gd name="connsiteX0" fmla="*/ 13061 w 1015235"/>
              <a:gd name="connsiteY0" fmla="*/ 10632 h 191386"/>
              <a:gd name="connsiteX1" fmla="*/ 119387 w 1015235"/>
              <a:gd name="connsiteY1" fmla="*/ 21265 h 191386"/>
              <a:gd name="connsiteX2" fmla="*/ 874299 w 1015235"/>
              <a:gd name="connsiteY2" fmla="*/ 0 h 191386"/>
              <a:gd name="connsiteX3" fmla="*/ 1012522 w 1015235"/>
              <a:gd name="connsiteY3" fmla="*/ 10632 h 191386"/>
              <a:gd name="connsiteX4" fmla="*/ 980624 w 1015235"/>
              <a:gd name="connsiteY4" fmla="*/ 31897 h 191386"/>
              <a:gd name="connsiteX5" fmla="*/ 863666 w 1015235"/>
              <a:gd name="connsiteY5" fmla="*/ 63795 h 191386"/>
              <a:gd name="connsiteX6" fmla="*/ 821136 w 1015235"/>
              <a:gd name="connsiteY6" fmla="*/ 74428 h 191386"/>
              <a:gd name="connsiteX7" fmla="*/ 736075 w 1015235"/>
              <a:gd name="connsiteY7" fmla="*/ 106325 h 191386"/>
              <a:gd name="connsiteX8" fmla="*/ 672280 w 1015235"/>
              <a:gd name="connsiteY8" fmla="*/ 127590 h 191386"/>
              <a:gd name="connsiteX9" fmla="*/ 629750 w 1015235"/>
              <a:gd name="connsiteY9" fmla="*/ 138223 h 191386"/>
              <a:gd name="connsiteX10" fmla="*/ 565954 w 1015235"/>
              <a:gd name="connsiteY10" fmla="*/ 159488 h 191386"/>
              <a:gd name="connsiteX11" fmla="*/ 512792 w 1015235"/>
              <a:gd name="connsiteY11" fmla="*/ 170121 h 191386"/>
              <a:gd name="connsiteX12" fmla="*/ 480894 w 1015235"/>
              <a:gd name="connsiteY12" fmla="*/ 180753 h 191386"/>
              <a:gd name="connsiteX13" fmla="*/ 363936 w 1015235"/>
              <a:gd name="connsiteY13" fmla="*/ 191386 h 191386"/>
              <a:gd name="connsiteX14" fmla="*/ 204447 w 1015235"/>
              <a:gd name="connsiteY14" fmla="*/ 159488 h 191386"/>
              <a:gd name="connsiteX15" fmla="*/ 140652 w 1015235"/>
              <a:gd name="connsiteY15" fmla="*/ 138223 h 191386"/>
              <a:gd name="connsiteX16" fmla="*/ 76857 w 1015235"/>
              <a:gd name="connsiteY16" fmla="*/ 106325 h 191386"/>
              <a:gd name="connsiteX17" fmla="*/ 34327 w 1015235"/>
              <a:gd name="connsiteY17" fmla="*/ 63795 h 191386"/>
              <a:gd name="connsiteX18" fmla="*/ 13061 w 1015235"/>
              <a:gd name="connsiteY18" fmla="*/ 42530 h 191386"/>
              <a:gd name="connsiteX19" fmla="*/ 13061 w 1015235"/>
              <a:gd name="connsiteY19" fmla="*/ 10632 h 19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5235" h="191386">
                <a:moveTo>
                  <a:pt x="13061" y="10632"/>
                </a:moveTo>
                <a:cubicBezTo>
                  <a:pt x="30782" y="7088"/>
                  <a:pt x="83768" y="21265"/>
                  <a:pt x="119387" y="21265"/>
                </a:cubicBezTo>
                <a:cubicBezTo>
                  <a:pt x="729111" y="21265"/>
                  <a:pt x="579000" y="36910"/>
                  <a:pt x="874299" y="0"/>
                </a:cubicBezTo>
                <a:cubicBezTo>
                  <a:pt x="920373" y="3544"/>
                  <a:pt x="968260" y="-2646"/>
                  <a:pt x="1012522" y="10632"/>
                </a:cubicBezTo>
                <a:cubicBezTo>
                  <a:pt x="1024762" y="14304"/>
                  <a:pt x="992301" y="26707"/>
                  <a:pt x="980624" y="31897"/>
                </a:cubicBezTo>
                <a:cubicBezTo>
                  <a:pt x="930826" y="54030"/>
                  <a:pt x="913702" y="52676"/>
                  <a:pt x="863666" y="63795"/>
                </a:cubicBezTo>
                <a:cubicBezTo>
                  <a:pt x="849401" y="66965"/>
                  <a:pt x="835313" y="70884"/>
                  <a:pt x="821136" y="74428"/>
                </a:cubicBezTo>
                <a:cubicBezTo>
                  <a:pt x="765625" y="111435"/>
                  <a:pt x="813898" y="85101"/>
                  <a:pt x="736075" y="106325"/>
                </a:cubicBezTo>
                <a:cubicBezTo>
                  <a:pt x="714450" y="112223"/>
                  <a:pt x="694026" y="122153"/>
                  <a:pt x="672280" y="127590"/>
                </a:cubicBezTo>
                <a:cubicBezTo>
                  <a:pt x="658103" y="131134"/>
                  <a:pt x="643747" y="134024"/>
                  <a:pt x="629750" y="138223"/>
                </a:cubicBezTo>
                <a:cubicBezTo>
                  <a:pt x="608280" y="144664"/>
                  <a:pt x="587934" y="155092"/>
                  <a:pt x="565954" y="159488"/>
                </a:cubicBezTo>
                <a:cubicBezTo>
                  <a:pt x="548233" y="163032"/>
                  <a:pt x="530324" y="165738"/>
                  <a:pt x="512792" y="170121"/>
                </a:cubicBezTo>
                <a:cubicBezTo>
                  <a:pt x="501919" y="172839"/>
                  <a:pt x="491989" y="179168"/>
                  <a:pt x="480894" y="180753"/>
                </a:cubicBezTo>
                <a:cubicBezTo>
                  <a:pt x="442141" y="186289"/>
                  <a:pt x="402922" y="187842"/>
                  <a:pt x="363936" y="191386"/>
                </a:cubicBezTo>
                <a:cubicBezTo>
                  <a:pt x="245963" y="178277"/>
                  <a:pt x="298691" y="190902"/>
                  <a:pt x="204447" y="159488"/>
                </a:cubicBezTo>
                <a:cubicBezTo>
                  <a:pt x="204443" y="159487"/>
                  <a:pt x="140655" y="138225"/>
                  <a:pt x="140652" y="138223"/>
                </a:cubicBezTo>
                <a:cubicBezTo>
                  <a:pt x="99429" y="110741"/>
                  <a:pt x="120877" y="120999"/>
                  <a:pt x="76857" y="106325"/>
                </a:cubicBezTo>
                <a:cubicBezTo>
                  <a:pt x="57954" y="49620"/>
                  <a:pt x="81582" y="92148"/>
                  <a:pt x="34327" y="63795"/>
                </a:cubicBezTo>
                <a:cubicBezTo>
                  <a:pt x="25731" y="58637"/>
                  <a:pt x="19323" y="50358"/>
                  <a:pt x="13061" y="42530"/>
                </a:cubicBezTo>
                <a:cubicBezTo>
                  <a:pt x="-4046" y="21146"/>
                  <a:pt x="-4660" y="14176"/>
                  <a:pt x="13061" y="10632"/>
                </a:cubicBezTo>
                <a:close/>
              </a:path>
            </a:pathLst>
          </a:custGeom>
          <a:solidFill>
            <a:srgbClr val="002060"/>
          </a:solidFill>
          <a:ln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endParaRPr lang="en-US" sz="760">
              <a:solidFill>
                <a:prstClr val="white"/>
              </a:solidFill>
            </a:endParaRPr>
          </a:p>
        </p:txBody>
      </p:sp>
      <p:sp>
        <p:nvSpPr>
          <p:cNvPr id="6" name="TextBox 5"/>
          <p:cNvSpPr txBox="1"/>
          <p:nvPr/>
        </p:nvSpPr>
        <p:spPr>
          <a:xfrm rot="21315195">
            <a:off x="3141842" y="2939839"/>
            <a:ext cx="829073" cy="209288"/>
          </a:xfrm>
          <a:prstGeom prst="rect">
            <a:avLst/>
          </a:prstGeom>
          <a:noFill/>
        </p:spPr>
        <p:txBody>
          <a:bodyPr wrap="none" rtlCol="0">
            <a:spAutoFit/>
          </a:bodyPr>
          <a:lstStyle/>
          <a:p>
            <a:pPr defTabSz="385763"/>
            <a:r>
              <a:rPr lang="en-US" sz="760" dirty="0">
                <a:solidFill>
                  <a:prstClr val="black"/>
                </a:solidFill>
              </a:rPr>
              <a:t>Shallow Aquifer</a:t>
            </a:r>
          </a:p>
        </p:txBody>
      </p:sp>
      <p:sp>
        <p:nvSpPr>
          <p:cNvPr id="9" name="TextBox 8"/>
          <p:cNvSpPr txBox="1"/>
          <p:nvPr/>
        </p:nvSpPr>
        <p:spPr>
          <a:xfrm>
            <a:off x="3063493" y="2562037"/>
            <a:ext cx="696131" cy="326243"/>
          </a:xfrm>
          <a:prstGeom prst="rect">
            <a:avLst/>
          </a:prstGeom>
          <a:noFill/>
        </p:spPr>
        <p:txBody>
          <a:bodyPr wrap="square" rtlCol="0">
            <a:spAutoFit/>
          </a:bodyPr>
          <a:lstStyle/>
          <a:p>
            <a:pPr algn="ctr" defTabSz="385763"/>
            <a:r>
              <a:rPr lang="en-US" sz="760" dirty="0">
                <a:solidFill>
                  <a:prstClr val="black"/>
                </a:solidFill>
              </a:rPr>
              <a:t>Domestic</a:t>
            </a:r>
          </a:p>
          <a:p>
            <a:pPr algn="ctr" defTabSz="385763"/>
            <a:r>
              <a:rPr lang="en-US" sz="760" dirty="0">
                <a:solidFill>
                  <a:prstClr val="black"/>
                </a:solidFill>
              </a:rPr>
              <a:t> well ~30 m</a:t>
            </a:r>
          </a:p>
        </p:txBody>
      </p:sp>
      <p:sp>
        <p:nvSpPr>
          <p:cNvPr id="28" name="TextBox 27"/>
          <p:cNvSpPr txBox="1"/>
          <p:nvPr/>
        </p:nvSpPr>
        <p:spPr>
          <a:xfrm>
            <a:off x="4110507" y="1531572"/>
            <a:ext cx="1087586" cy="404085"/>
          </a:xfrm>
          <a:prstGeom prst="rect">
            <a:avLst/>
          </a:prstGeom>
          <a:noFill/>
        </p:spPr>
        <p:txBody>
          <a:bodyPr wrap="square" rtlCol="0">
            <a:spAutoFit/>
          </a:bodyPr>
          <a:lstStyle/>
          <a:p>
            <a:pPr defTabSz="385763"/>
            <a:r>
              <a:rPr lang="en-US" sz="1013" dirty="0">
                <a:solidFill>
                  <a:prstClr val="black"/>
                </a:solidFill>
              </a:rPr>
              <a:t>Well site spills and pit leakage</a:t>
            </a:r>
          </a:p>
        </p:txBody>
      </p:sp>
      <p:sp>
        <p:nvSpPr>
          <p:cNvPr id="29" name="TextBox 28"/>
          <p:cNvSpPr txBox="1"/>
          <p:nvPr/>
        </p:nvSpPr>
        <p:spPr>
          <a:xfrm>
            <a:off x="3988838" y="2104934"/>
            <a:ext cx="694421" cy="209288"/>
          </a:xfrm>
          <a:prstGeom prst="rect">
            <a:avLst/>
          </a:prstGeom>
          <a:noFill/>
        </p:spPr>
        <p:txBody>
          <a:bodyPr wrap="none" rtlCol="0">
            <a:spAutoFit/>
          </a:bodyPr>
          <a:lstStyle/>
          <a:p>
            <a:pPr defTabSz="385763"/>
            <a:r>
              <a:rPr lang="en-US" sz="760" dirty="0">
                <a:solidFill>
                  <a:prstClr val="black"/>
                </a:solidFill>
              </a:rPr>
              <a:t>Flowback pit</a:t>
            </a:r>
          </a:p>
        </p:txBody>
      </p:sp>
      <p:sp>
        <p:nvSpPr>
          <p:cNvPr id="30" name="TextBox 29"/>
          <p:cNvSpPr txBox="1"/>
          <p:nvPr/>
        </p:nvSpPr>
        <p:spPr>
          <a:xfrm>
            <a:off x="2092809" y="2874011"/>
            <a:ext cx="442750" cy="209288"/>
          </a:xfrm>
          <a:prstGeom prst="rect">
            <a:avLst/>
          </a:prstGeom>
          <a:noFill/>
        </p:spPr>
        <p:txBody>
          <a:bodyPr wrap="none" rtlCol="0">
            <a:spAutoFit/>
          </a:bodyPr>
          <a:lstStyle/>
          <a:p>
            <a:pPr defTabSz="385763"/>
            <a:r>
              <a:rPr lang="en-US" sz="760" dirty="0">
                <a:solidFill>
                  <a:prstClr val="black"/>
                </a:solidFill>
              </a:rPr>
              <a:t>Spring</a:t>
            </a:r>
          </a:p>
        </p:txBody>
      </p:sp>
      <p:sp>
        <p:nvSpPr>
          <p:cNvPr id="32" name="TextBox 31"/>
          <p:cNvSpPr txBox="1"/>
          <p:nvPr/>
        </p:nvSpPr>
        <p:spPr>
          <a:xfrm>
            <a:off x="4906630" y="1972515"/>
            <a:ext cx="373820" cy="209288"/>
          </a:xfrm>
          <a:prstGeom prst="rect">
            <a:avLst/>
          </a:prstGeom>
          <a:noFill/>
        </p:spPr>
        <p:txBody>
          <a:bodyPr wrap="none" rtlCol="0">
            <a:spAutoFit/>
          </a:bodyPr>
          <a:lstStyle/>
          <a:p>
            <a:pPr defTabSz="385763"/>
            <a:r>
              <a:rPr lang="en-US" sz="760" dirty="0">
                <a:solidFill>
                  <a:prstClr val="black"/>
                </a:solidFill>
              </a:rPr>
              <a:t>Well</a:t>
            </a:r>
          </a:p>
        </p:txBody>
      </p:sp>
      <p:sp>
        <p:nvSpPr>
          <p:cNvPr id="12" name="Title 11"/>
          <p:cNvSpPr>
            <a:spLocks noGrp="1"/>
          </p:cNvSpPr>
          <p:nvPr>
            <p:ph type="title"/>
          </p:nvPr>
        </p:nvSpPr>
        <p:spPr>
          <a:xfrm>
            <a:off x="400051" y="207869"/>
            <a:ext cx="6057899" cy="787709"/>
          </a:xfrm>
        </p:spPr>
        <p:txBody>
          <a:bodyPr>
            <a:noAutofit/>
          </a:bodyPr>
          <a:lstStyle/>
          <a:p>
            <a:pPr algn="ctr"/>
            <a:r>
              <a:rPr lang="en-US" sz="2400" dirty="0">
                <a:solidFill>
                  <a:srgbClr val="C00000"/>
                </a:solidFill>
              </a:rPr>
              <a:t>Most likely human/environmental exposure pathways</a:t>
            </a:r>
          </a:p>
        </p:txBody>
      </p:sp>
      <p:sp>
        <p:nvSpPr>
          <p:cNvPr id="33" name="Title 1"/>
          <p:cNvSpPr txBox="1">
            <a:spLocks/>
          </p:cNvSpPr>
          <p:nvPr/>
        </p:nvSpPr>
        <p:spPr>
          <a:xfrm>
            <a:off x="1363170" y="3390892"/>
            <a:ext cx="3633344" cy="527792"/>
          </a:xfrm>
          <a:prstGeom prst="rect">
            <a:avLst/>
          </a:prstGeom>
        </p:spPr>
        <p:txBody>
          <a:bodyPr vert="horz" lIns="38576" rIns="19289" rtlCol="0" anchor="ctr">
            <a:no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algn="ctr" defTabSz="385763"/>
            <a:r>
              <a:rPr lang="en-US" sz="1181" b="0" dirty="0">
                <a:solidFill>
                  <a:prstClr val="black"/>
                </a:solidFill>
              </a:rPr>
              <a:t>Pit or well site leakage could appear in a </a:t>
            </a:r>
          </a:p>
          <a:p>
            <a:pPr algn="ctr" defTabSz="385763"/>
            <a:r>
              <a:rPr lang="en-US" sz="1181" b="0" dirty="0">
                <a:solidFill>
                  <a:prstClr val="black"/>
                </a:solidFill>
              </a:rPr>
              <a:t>domestic well, a spring or a stream</a:t>
            </a:r>
          </a:p>
        </p:txBody>
      </p:sp>
      <p:cxnSp>
        <p:nvCxnSpPr>
          <p:cNvPr id="3" name="Straight Connector 2"/>
          <p:cNvCxnSpPr>
            <a:stCxn id="18" idx="3"/>
          </p:cNvCxnSpPr>
          <p:nvPr/>
        </p:nvCxnSpPr>
        <p:spPr>
          <a:xfrm>
            <a:off x="4868881" y="2331771"/>
            <a:ext cx="6729" cy="1686590"/>
          </a:xfrm>
          <a:prstGeom prst="line">
            <a:avLst/>
          </a:prstGeom>
          <a:ln w="25400"/>
        </p:spPr>
        <p:style>
          <a:lnRef idx="1">
            <a:schemeClr val="dk1"/>
          </a:lnRef>
          <a:fillRef idx="0">
            <a:schemeClr val="dk1"/>
          </a:fillRef>
          <a:effectRef idx="0">
            <a:schemeClr val="dk1"/>
          </a:effectRef>
          <a:fontRef idx="minor">
            <a:schemeClr val="tx1"/>
          </a:fontRef>
        </p:style>
      </p:cxnSp>
      <p:sp>
        <p:nvSpPr>
          <p:cNvPr id="43" name="TextBox 42"/>
          <p:cNvSpPr txBox="1"/>
          <p:nvPr/>
        </p:nvSpPr>
        <p:spPr>
          <a:xfrm>
            <a:off x="4882586" y="3028699"/>
            <a:ext cx="749754" cy="326243"/>
          </a:xfrm>
          <a:prstGeom prst="rect">
            <a:avLst/>
          </a:prstGeom>
          <a:noFill/>
        </p:spPr>
        <p:txBody>
          <a:bodyPr wrap="square" rtlCol="0">
            <a:spAutoFit/>
          </a:bodyPr>
          <a:lstStyle/>
          <a:p>
            <a:pPr defTabSz="385763"/>
            <a:r>
              <a:rPr lang="en-US" sz="760" dirty="0">
                <a:solidFill>
                  <a:prstClr val="black"/>
                </a:solidFill>
              </a:rPr>
              <a:t>Casing/cement failure</a:t>
            </a:r>
          </a:p>
        </p:txBody>
      </p:sp>
      <p:cxnSp>
        <p:nvCxnSpPr>
          <p:cNvPr id="37" name="Straight Connector 36"/>
          <p:cNvCxnSpPr>
            <a:endCxn id="18" idx="0"/>
          </p:cNvCxnSpPr>
          <p:nvPr/>
        </p:nvCxnSpPr>
        <p:spPr>
          <a:xfrm>
            <a:off x="4618168" y="2312752"/>
            <a:ext cx="62318" cy="1077"/>
          </a:xfrm>
          <a:prstGeom prst="line">
            <a:avLst/>
          </a:prstGeom>
          <a:ln w="25400"/>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a:xfrm>
            <a:off x="4646760" y="2309406"/>
            <a:ext cx="5138" cy="562474"/>
          </a:xfrm>
          <a:prstGeom prst="straightConnector1">
            <a:avLst/>
          </a:prstGeom>
          <a:ln>
            <a:tailEnd type="arrow"/>
          </a:ln>
          <a:effectLst/>
        </p:spPr>
        <p:style>
          <a:lnRef idx="2">
            <a:schemeClr val="accent6"/>
          </a:lnRef>
          <a:fillRef idx="0">
            <a:schemeClr val="accent6"/>
          </a:fillRef>
          <a:effectRef idx="1">
            <a:schemeClr val="accent6"/>
          </a:effectRef>
          <a:fontRef idx="minor">
            <a:schemeClr val="tx1"/>
          </a:fontRef>
        </p:style>
      </p:cxnSp>
      <p:sp>
        <p:nvSpPr>
          <p:cNvPr id="2" name="Can 1"/>
          <p:cNvSpPr/>
          <p:nvPr/>
        </p:nvSpPr>
        <p:spPr>
          <a:xfrm>
            <a:off x="4717415" y="2185637"/>
            <a:ext cx="60893" cy="110031"/>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257175"/>
            <a:endParaRPr lang="en-US" sz="1013">
              <a:solidFill>
                <a:prstClr val="white"/>
              </a:solidFill>
            </a:endParaRPr>
          </a:p>
        </p:txBody>
      </p:sp>
    </p:spTree>
    <p:extLst>
      <p:ext uri="{BB962C8B-B14F-4D97-AF65-F5344CB8AC3E}">
        <p14:creationId xmlns:p14="http://schemas.microsoft.com/office/powerpoint/2010/main" val="32647220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14300" y="133350"/>
            <a:ext cx="6629400" cy="1307011"/>
          </a:xfrm>
        </p:spPr>
        <p:txBody>
          <a:bodyPr>
            <a:noAutofit/>
          </a:bodyPr>
          <a:lstStyle/>
          <a:p>
            <a:pPr algn="ctr"/>
            <a:r>
              <a:rPr lang="en-US" sz="2400" dirty="0">
                <a:solidFill>
                  <a:srgbClr val="C00000"/>
                </a:solidFill>
              </a:rPr>
              <a:t>Recommendations:  </a:t>
            </a:r>
            <a:r>
              <a:rPr lang="en-US" sz="2400" dirty="0" smtClean="0">
                <a:solidFill>
                  <a:srgbClr val="C00000"/>
                </a:solidFill>
              </a:rPr>
              <a:t/>
            </a:r>
            <a:br>
              <a:rPr lang="en-US" sz="2400" dirty="0" smtClean="0">
                <a:solidFill>
                  <a:srgbClr val="C00000"/>
                </a:solidFill>
              </a:rPr>
            </a:br>
            <a:r>
              <a:rPr lang="en-US" sz="2400" dirty="0" smtClean="0">
                <a:solidFill>
                  <a:srgbClr val="C00000"/>
                </a:solidFill>
              </a:rPr>
              <a:t>reducing </a:t>
            </a:r>
            <a:r>
              <a:rPr lang="en-US" sz="2400" dirty="0">
                <a:solidFill>
                  <a:srgbClr val="C00000"/>
                </a:solidFill>
              </a:rPr>
              <a:t>accidental releases of Produced Water</a:t>
            </a:r>
          </a:p>
        </p:txBody>
      </p:sp>
      <p:sp>
        <p:nvSpPr>
          <p:cNvPr id="2" name="Content Placeholder 1"/>
          <p:cNvSpPr>
            <a:spLocks noGrp="1"/>
          </p:cNvSpPr>
          <p:nvPr>
            <p:ph idx="1"/>
          </p:nvPr>
        </p:nvSpPr>
        <p:spPr>
          <a:xfrm>
            <a:off x="190500" y="1440361"/>
            <a:ext cx="6553200" cy="2807789"/>
          </a:xfrm>
          <a:solidFill>
            <a:schemeClr val="bg1"/>
          </a:solidFill>
        </p:spPr>
        <p:txBody>
          <a:bodyPr>
            <a:noAutofit/>
          </a:bodyPr>
          <a:lstStyle/>
          <a:p>
            <a:r>
              <a:rPr lang="en-US" sz="1600" dirty="0" smtClean="0"/>
              <a:t>Recycle/reuse flowback and produced water for </a:t>
            </a:r>
            <a:r>
              <a:rPr lang="en-US" sz="1600" dirty="0" err="1" smtClean="0"/>
              <a:t>frac</a:t>
            </a:r>
            <a:r>
              <a:rPr lang="en-US" sz="1600" dirty="0" smtClean="0"/>
              <a:t> water makeup</a:t>
            </a:r>
          </a:p>
          <a:p>
            <a:r>
              <a:rPr lang="en-US" sz="1600" dirty="0" smtClean="0"/>
              <a:t>On site containment:</a:t>
            </a:r>
          </a:p>
          <a:p>
            <a:pPr lvl="1"/>
            <a:r>
              <a:rPr lang="en-US" sz="1400" dirty="0" smtClean="0"/>
              <a:t>Production casing integrity-testing prior to well completion</a:t>
            </a:r>
          </a:p>
          <a:p>
            <a:pPr lvl="1"/>
            <a:r>
              <a:rPr lang="en-US" sz="1400" dirty="0" smtClean="0"/>
              <a:t>Drill pad-lined and </a:t>
            </a:r>
            <a:r>
              <a:rPr lang="en-US" sz="1400" dirty="0" err="1" smtClean="0"/>
              <a:t>bermed</a:t>
            </a:r>
            <a:endParaRPr lang="en-US" sz="1400" dirty="0" smtClean="0"/>
          </a:p>
          <a:p>
            <a:pPr lvl="1"/>
            <a:r>
              <a:rPr lang="en-US" sz="1400" dirty="0" smtClean="0"/>
              <a:t>Pits-construction/design/inspection according to State standards</a:t>
            </a:r>
          </a:p>
          <a:p>
            <a:pPr lvl="1"/>
            <a:r>
              <a:rPr lang="en-US" sz="1400" dirty="0" smtClean="0"/>
              <a:t>Flowback lines to be properly installed/protected</a:t>
            </a:r>
          </a:p>
          <a:p>
            <a:r>
              <a:rPr lang="en-US" sz="1600" dirty="0" smtClean="0"/>
              <a:t>Transportation:</a:t>
            </a:r>
          </a:p>
          <a:p>
            <a:pPr lvl="1"/>
            <a:r>
              <a:rPr lang="en-US" sz="1400" dirty="0" smtClean="0"/>
              <a:t>Tracking and accountability</a:t>
            </a:r>
          </a:p>
          <a:p>
            <a:r>
              <a:rPr lang="en-US" sz="1600" dirty="0" smtClean="0"/>
              <a:t>Solid waste characterization and disposal according to protective standards (RCRA)</a:t>
            </a:r>
          </a:p>
        </p:txBody>
      </p:sp>
    </p:spTree>
    <p:extLst>
      <p:ext uri="{BB962C8B-B14F-4D97-AF65-F5344CB8AC3E}">
        <p14:creationId xmlns:p14="http://schemas.microsoft.com/office/powerpoint/2010/main" val="29285207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50044"/>
            <a:ext cx="6172200" cy="642938"/>
          </a:xfrm>
        </p:spPr>
        <p:txBody>
          <a:bodyPr/>
          <a:lstStyle/>
          <a:p>
            <a:r>
              <a:rPr lang="en-US" dirty="0" smtClean="0"/>
              <a:t>Conclusions</a:t>
            </a:r>
            <a:endParaRPr lang="en-US" dirty="0"/>
          </a:p>
        </p:txBody>
      </p:sp>
      <p:sp>
        <p:nvSpPr>
          <p:cNvPr id="3" name="Content Placeholder 2"/>
          <p:cNvSpPr>
            <a:spLocks noGrp="1"/>
          </p:cNvSpPr>
          <p:nvPr>
            <p:ph idx="1"/>
          </p:nvPr>
        </p:nvSpPr>
        <p:spPr>
          <a:xfrm>
            <a:off x="342900" y="1123950"/>
            <a:ext cx="6172200" cy="2571750"/>
          </a:xfrm>
        </p:spPr>
        <p:txBody>
          <a:bodyPr>
            <a:noAutofit/>
          </a:bodyPr>
          <a:lstStyle/>
          <a:p>
            <a:r>
              <a:rPr lang="en-US" sz="1800" dirty="0" smtClean="0"/>
              <a:t>Produced water is highly contaminated</a:t>
            </a:r>
          </a:p>
          <a:p>
            <a:pPr lvl="1"/>
            <a:r>
              <a:rPr lang="en-US" sz="1600" dirty="0" smtClean="0"/>
              <a:t>Saline</a:t>
            </a:r>
          </a:p>
          <a:p>
            <a:pPr lvl="1"/>
            <a:r>
              <a:rPr lang="en-US" sz="1600" dirty="0" smtClean="0"/>
              <a:t>Organics (much less in dry gas wells)</a:t>
            </a:r>
          </a:p>
          <a:p>
            <a:pPr lvl="1"/>
            <a:r>
              <a:rPr lang="en-US" sz="1600" dirty="0" err="1" smtClean="0"/>
              <a:t>Radiochemicals</a:t>
            </a:r>
            <a:endParaRPr lang="en-US" sz="1600" dirty="0" smtClean="0"/>
          </a:p>
          <a:p>
            <a:pPr lvl="1"/>
            <a:r>
              <a:rPr lang="en-US" sz="1600" dirty="0" smtClean="0"/>
              <a:t>All increase through production cycle</a:t>
            </a:r>
          </a:p>
          <a:p>
            <a:pPr lvl="1"/>
            <a:r>
              <a:rPr lang="en-US" sz="1600" dirty="0" smtClean="0"/>
              <a:t>Managed through recycle as makeup water</a:t>
            </a:r>
          </a:p>
          <a:p>
            <a:r>
              <a:rPr lang="en-US" sz="1800" dirty="0" smtClean="0"/>
              <a:t>Drill cuttings toxicity controlled by drilling fluids</a:t>
            </a:r>
          </a:p>
          <a:p>
            <a:r>
              <a:rPr lang="en-US" sz="1800" dirty="0" smtClean="0"/>
              <a:t>Exposure control via approved disposal methods</a:t>
            </a:r>
          </a:p>
          <a:p>
            <a:r>
              <a:rPr lang="en-US" sz="1800" dirty="0" smtClean="0"/>
              <a:t>Drill cuttings radioactivity is low</a:t>
            </a:r>
          </a:p>
        </p:txBody>
      </p:sp>
    </p:spTree>
    <p:extLst>
      <p:ext uri="{BB962C8B-B14F-4D97-AF65-F5344CB8AC3E}">
        <p14:creationId xmlns:p14="http://schemas.microsoft.com/office/powerpoint/2010/main" val="21229279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899" y="40244"/>
            <a:ext cx="6172200" cy="857250"/>
          </a:xfrm>
        </p:spPr>
        <p:txBody>
          <a:bodyPr/>
          <a:lstStyle/>
          <a:p>
            <a:pPr algn="ctr"/>
            <a:r>
              <a:rPr lang="en-US" sz="2400" cap="none" dirty="0" smtClean="0"/>
              <a:t>Salts have been declining in the Monongahela River since 2010</a:t>
            </a:r>
            <a:endParaRPr lang="en-US" sz="2400" cap="none" dirty="0"/>
          </a:p>
        </p:txBody>
      </p:sp>
      <p:pic>
        <p:nvPicPr>
          <p:cNvPr id="10" name="Content Placeholder 9"/>
          <p:cNvPicPr>
            <a:picLocks noGrp="1" noChangeAspect="1"/>
          </p:cNvPicPr>
          <p:nvPr>
            <p:ph idx="1"/>
          </p:nvPr>
        </p:nvPicPr>
        <p:blipFill>
          <a:blip r:embed="rId2"/>
          <a:stretch>
            <a:fillRect/>
          </a:stretch>
        </p:blipFill>
        <p:spPr>
          <a:xfrm>
            <a:off x="792471" y="897494"/>
            <a:ext cx="5273056" cy="3445440"/>
          </a:xfrm>
          <a:prstGeom prst="rect">
            <a:avLst/>
          </a:prstGeom>
        </p:spPr>
      </p:pic>
    </p:spTree>
    <p:extLst>
      <p:ext uri="{BB962C8B-B14F-4D97-AF65-F5344CB8AC3E}">
        <p14:creationId xmlns:p14="http://schemas.microsoft.com/office/powerpoint/2010/main" val="25818224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33" y="1085850"/>
            <a:ext cx="5573315" cy="1371600"/>
          </a:xfrm>
        </p:spPr>
        <p:txBody>
          <a:bodyPr/>
          <a:lstStyle/>
          <a:p>
            <a:r>
              <a:rPr lang="en-US" sz="2800" dirty="0" smtClean="0"/>
              <a:t>For more information Please Contact: </a:t>
            </a:r>
          </a:p>
        </p:txBody>
      </p:sp>
      <p:sp>
        <p:nvSpPr>
          <p:cNvPr id="3" name="Content Placeholder 2"/>
          <p:cNvSpPr>
            <a:spLocks noGrp="1"/>
          </p:cNvSpPr>
          <p:nvPr>
            <p:ph type="body" idx="1"/>
          </p:nvPr>
        </p:nvSpPr>
        <p:spPr>
          <a:xfrm>
            <a:off x="541735" y="2286000"/>
            <a:ext cx="5829300" cy="1267122"/>
          </a:xfrm>
        </p:spPr>
        <p:txBody>
          <a:bodyPr>
            <a:normAutofit/>
          </a:bodyPr>
          <a:lstStyle/>
          <a:p>
            <a:pPr>
              <a:buNone/>
            </a:pPr>
            <a:r>
              <a:rPr lang="en-US" sz="2025" dirty="0"/>
              <a:t>Paul Ziemkiewicz</a:t>
            </a:r>
          </a:p>
          <a:p>
            <a:pPr>
              <a:buNone/>
            </a:pPr>
            <a:r>
              <a:rPr lang="en-US" sz="2025" dirty="0">
                <a:hlinkClick r:id="rId2"/>
              </a:rPr>
              <a:t>pziemkie@wvu.edu</a:t>
            </a:r>
            <a:endParaRPr lang="en-US" sz="2025" dirty="0"/>
          </a:p>
          <a:p>
            <a:pPr>
              <a:buNone/>
            </a:pPr>
            <a:r>
              <a:rPr lang="en-US" sz="2025" dirty="0"/>
              <a:t>304 293 6958</a:t>
            </a:r>
            <a:endParaRPr lang="en-US"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Inline image 1"/>
          <p:cNvSpPr>
            <a:spLocks noChangeAspect="1" noChangeArrowheads="1"/>
          </p:cNvSpPr>
          <p:nvPr/>
        </p:nvSpPr>
        <p:spPr bwMode="auto">
          <a:xfrm>
            <a:off x="1083387" y="2031249"/>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en-US" sz="1013"/>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66725" y="971550"/>
            <a:ext cx="5853847" cy="3292790"/>
          </a:xfrm>
          <a:prstGeom prst="rect">
            <a:avLst/>
          </a:prstGeom>
          <a:ln>
            <a:noFill/>
          </a:ln>
          <a:effectLst/>
        </p:spPr>
      </p:pic>
      <p:sp>
        <p:nvSpPr>
          <p:cNvPr id="6" name="Title 1"/>
          <p:cNvSpPr>
            <a:spLocks noGrp="1"/>
          </p:cNvSpPr>
          <p:nvPr>
            <p:ph type="title"/>
          </p:nvPr>
        </p:nvSpPr>
        <p:spPr>
          <a:xfrm>
            <a:off x="857250" y="270251"/>
            <a:ext cx="5143500" cy="471488"/>
          </a:xfrm>
        </p:spPr>
        <p:txBody>
          <a:bodyPr>
            <a:noAutofit/>
          </a:bodyPr>
          <a:lstStyle/>
          <a:p>
            <a:pPr algn="ctr"/>
            <a:r>
              <a:rPr lang="en-US" sz="2400" b="1" cap="none" dirty="0"/>
              <a:t>MSEEL</a:t>
            </a:r>
            <a:br>
              <a:rPr lang="en-US" sz="2400" b="1" cap="none" dirty="0"/>
            </a:br>
            <a:r>
              <a:rPr lang="en-US" sz="2400" b="1" cap="none" dirty="0"/>
              <a:t>Completion MIP 3H and 5H</a:t>
            </a:r>
          </a:p>
        </p:txBody>
      </p:sp>
    </p:spTree>
    <p:extLst>
      <p:ext uri="{BB962C8B-B14F-4D97-AF65-F5344CB8AC3E}">
        <p14:creationId xmlns:p14="http://schemas.microsoft.com/office/powerpoint/2010/main" val="217961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454" y="255212"/>
            <a:ext cx="6310945" cy="642938"/>
          </a:xfrm>
        </p:spPr>
        <p:txBody>
          <a:bodyPr/>
          <a:lstStyle/>
          <a:p>
            <a:r>
              <a:rPr lang="en-US" sz="2400" dirty="0">
                <a:solidFill>
                  <a:srgbClr val="C00000"/>
                </a:solidFill>
              </a:rPr>
              <a:t>Water and solid waste studies:  Characterization and management</a:t>
            </a:r>
          </a:p>
        </p:txBody>
      </p:sp>
      <p:sp>
        <p:nvSpPr>
          <p:cNvPr id="8" name="Text Placeholder 7"/>
          <p:cNvSpPr>
            <a:spLocks noGrp="1"/>
          </p:cNvSpPr>
          <p:nvPr>
            <p:ph type="body" idx="1"/>
          </p:nvPr>
        </p:nvSpPr>
        <p:spPr>
          <a:xfrm>
            <a:off x="318455" y="1040666"/>
            <a:ext cx="3030141" cy="359867"/>
          </a:xfrm>
        </p:spPr>
        <p:txBody>
          <a:bodyPr/>
          <a:lstStyle/>
          <a:p>
            <a:r>
              <a:rPr lang="en-US" dirty="0" smtClean="0"/>
              <a:t>Water</a:t>
            </a:r>
            <a:endParaRPr lang="en-US" dirty="0"/>
          </a:p>
        </p:txBody>
      </p:sp>
      <p:sp>
        <p:nvSpPr>
          <p:cNvPr id="3" name="Content Placeholder 2"/>
          <p:cNvSpPr>
            <a:spLocks noGrp="1"/>
          </p:cNvSpPr>
          <p:nvPr>
            <p:ph sz="half" idx="2"/>
          </p:nvPr>
        </p:nvSpPr>
        <p:spPr>
          <a:xfrm>
            <a:off x="324752" y="1392049"/>
            <a:ext cx="3030141" cy="1714500"/>
          </a:xfrm>
        </p:spPr>
        <p:txBody>
          <a:bodyPr/>
          <a:lstStyle/>
          <a:p>
            <a:r>
              <a:rPr lang="en-US" dirty="0" err="1" smtClean="0"/>
              <a:t>Hydrofrac</a:t>
            </a:r>
            <a:r>
              <a:rPr lang="en-US" dirty="0" smtClean="0"/>
              <a:t> fluids</a:t>
            </a:r>
          </a:p>
          <a:p>
            <a:r>
              <a:rPr lang="en-US" dirty="0" smtClean="0"/>
              <a:t>Makeup water</a:t>
            </a:r>
          </a:p>
          <a:p>
            <a:r>
              <a:rPr lang="en-US" dirty="0" smtClean="0"/>
              <a:t>Flowback</a:t>
            </a:r>
          </a:p>
          <a:p>
            <a:r>
              <a:rPr lang="en-US" dirty="0" smtClean="0"/>
              <a:t>Produced water</a:t>
            </a:r>
            <a:endParaRPr lang="en-US" dirty="0"/>
          </a:p>
        </p:txBody>
      </p:sp>
      <p:sp>
        <p:nvSpPr>
          <p:cNvPr id="9" name="Text Placeholder 8"/>
          <p:cNvSpPr>
            <a:spLocks noGrp="1"/>
          </p:cNvSpPr>
          <p:nvPr>
            <p:ph type="body" sz="quarter" idx="3"/>
          </p:nvPr>
        </p:nvSpPr>
        <p:spPr>
          <a:xfrm>
            <a:off x="2895600" y="1040666"/>
            <a:ext cx="3031331" cy="359867"/>
          </a:xfrm>
        </p:spPr>
        <p:txBody>
          <a:bodyPr/>
          <a:lstStyle/>
          <a:p>
            <a:r>
              <a:rPr lang="en-US" dirty="0" smtClean="0"/>
              <a:t>Solid wastes</a:t>
            </a:r>
            <a:endParaRPr lang="en-US" dirty="0"/>
          </a:p>
        </p:txBody>
      </p:sp>
      <p:sp>
        <p:nvSpPr>
          <p:cNvPr id="10" name="Content Placeholder 9"/>
          <p:cNvSpPr>
            <a:spLocks noGrp="1"/>
          </p:cNvSpPr>
          <p:nvPr>
            <p:ph sz="quarter" idx="4"/>
          </p:nvPr>
        </p:nvSpPr>
        <p:spPr>
          <a:xfrm>
            <a:off x="2901898" y="1401616"/>
            <a:ext cx="3031331" cy="1714500"/>
          </a:xfrm>
        </p:spPr>
        <p:txBody>
          <a:bodyPr/>
          <a:lstStyle/>
          <a:p>
            <a:r>
              <a:rPr lang="en-US" dirty="0" smtClean="0"/>
              <a:t>Drill cuttings</a:t>
            </a:r>
          </a:p>
          <a:p>
            <a:r>
              <a:rPr lang="en-US" dirty="0" smtClean="0"/>
              <a:t>Mud</a:t>
            </a:r>
          </a:p>
          <a:p>
            <a:pPr marL="0" indent="0">
              <a:buNone/>
            </a:pPr>
            <a:endParaRPr lang="en-US" dirty="0"/>
          </a:p>
        </p:txBody>
      </p:sp>
      <p:pic>
        <p:nvPicPr>
          <p:cNvPr id="11" name="Picture 3" descr="C:\1pfz\1 Programs\Marcellus\Photos\100_2118.JPG"/>
          <p:cNvPicPr>
            <a:picLocks noChangeAspect="1" noChangeArrowheads="1"/>
          </p:cNvPicPr>
          <p:nvPr/>
        </p:nvPicPr>
        <p:blipFill>
          <a:blip r:embed="rId2" cstate="print"/>
          <a:srcRect/>
          <a:stretch>
            <a:fillRect/>
          </a:stretch>
        </p:blipFill>
        <p:spPr bwMode="auto">
          <a:xfrm>
            <a:off x="3004713" y="2033022"/>
            <a:ext cx="2922217" cy="2295846"/>
          </a:xfrm>
          <a:prstGeom prst="rect">
            <a:avLst/>
          </a:prstGeom>
          <a:noFill/>
        </p:spPr>
      </p:pic>
    </p:spTree>
    <p:extLst>
      <p:ext uri="{BB962C8B-B14F-4D97-AF65-F5344CB8AC3E}">
        <p14:creationId xmlns:p14="http://schemas.microsoft.com/office/powerpoint/2010/main" val="11241926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1978" y="301111"/>
            <a:ext cx="6312409" cy="328612"/>
          </a:xfrm>
        </p:spPr>
        <p:txBody>
          <a:bodyPr>
            <a:noAutofit/>
          </a:bodyPr>
          <a:lstStyle/>
          <a:p>
            <a:r>
              <a:rPr lang="en-US" sz="2000" dirty="0"/>
              <a:t>Producing Marcellus well pad:  4 wells</a:t>
            </a:r>
          </a:p>
        </p:txBody>
      </p:sp>
      <p:pic>
        <p:nvPicPr>
          <p:cNvPr id="8" name="Content Placeholder 7"/>
          <p:cNvPicPr>
            <a:picLocks noGrp="1" noChangeAspect="1"/>
          </p:cNvPicPr>
          <p:nvPr>
            <p:ph idx="1"/>
          </p:nvPr>
        </p:nvPicPr>
        <p:blipFill>
          <a:blip r:embed="rId2"/>
          <a:stretch>
            <a:fillRect/>
          </a:stretch>
        </p:blipFill>
        <p:spPr>
          <a:xfrm>
            <a:off x="1650206" y="895350"/>
            <a:ext cx="5080963" cy="3276600"/>
          </a:xfrm>
          <a:prstGeom prst="rect">
            <a:avLst/>
          </a:prstGeom>
        </p:spPr>
      </p:pic>
      <p:sp>
        <p:nvSpPr>
          <p:cNvPr id="7" name="Text Placeholder 6"/>
          <p:cNvSpPr>
            <a:spLocks noGrp="1"/>
          </p:cNvSpPr>
          <p:nvPr>
            <p:ph type="body" sz="half" idx="2"/>
          </p:nvPr>
        </p:nvSpPr>
        <p:spPr>
          <a:xfrm>
            <a:off x="88390" y="1276350"/>
            <a:ext cx="1561817" cy="2514600"/>
          </a:xfrm>
        </p:spPr>
        <p:txBody>
          <a:bodyPr>
            <a:normAutofit/>
          </a:bodyPr>
          <a:lstStyle/>
          <a:p>
            <a:r>
              <a:rPr lang="en-US" sz="1300" dirty="0"/>
              <a:t>2 hectares total</a:t>
            </a:r>
          </a:p>
          <a:p>
            <a:pPr marL="192881" indent="-192881">
              <a:buFont typeface="Arial" panose="020B0604020202020204" pitchFamily="34" charset="0"/>
              <a:buChar char="•"/>
            </a:pPr>
            <a:r>
              <a:rPr lang="en-US" sz="1300" dirty="0" smtClean="0"/>
              <a:t>access/service road</a:t>
            </a:r>
          </a:p>
          <a:p>
            <a:pPr marL="192881" indent="-192881">
              <a:buFont typeface="Arial" panose="020B0604020202020204" pitchFamily="34" charset="0"/>
              <a:buChar char="•"/>
            </a:pPr>
            <a:r>
              <a:rPr lang="en-US" sz="1300" dirty="0" smtClean="0"/>
              <a:t>out slopes</a:t>
            </a:r>
          </a:p>
          <a:p>
            <a:pPr marL="192881" indent="-192881">
              <a:buFont typeface="Arial" panose="020B0604020202020204" pitchFamily="34" charset="0"/>
              <a:buChar char="•"/>
            </a:pPr>
            <a:endParaRPr lang="en-US" sz="1300" dirty="0"/>
          </a:p>
          <a:p>
            <a:r>
              <a:rPr lang="en-US" sz="1300" dirty="0"/>
              <a:t>1.2 hectares pad</a:t>
            </a:r>
          </a:p>
          <a:p>
            <a:pPr marL="192881" indent="-192881">
              <a:buFont typeface="Arial" panose="020B0604020202020204" pitchFamily="34" charset="0"/>
              <a:buChar char="•"/>
            </a:pPr>
            <a:r>
              <a:rPr lang="en-US" sz="1300" dirty="0" smtClean="0"/>
              <a:t>well </a:t>
            </a:r>
            <a:r>
              <a:rPr lang="en-US" sz="1300" dirty="0"/>
              <a:t>heads</a:t>
            </a:r>
          </a:p>
          <a:p>
            <a:pPr marL="192881" indent="-192881">
              <a:buFont typeface="Arial" panose="020B0604020202020204" pitchFamily="34" charset="0"/>
              <a:buChar char="•"/>
            </a:pPr>
            <a:r>
              <a:rPr lang="en-US" sz="1300" dirty="0" smtClean="0"/>
              <a:t>separators</a:t>
            </a:r>
            <a:endParaRPr lang="en-US" sz="1300" dirty="0"/>
          </a:p>
          <a:p>
            <a:pPr marL="192881" indent="-192881">
              <a:buFont typeface="Arial" panose="020B0604020202020204" pitchFamily="34" charset="0"/>
              <a:buChar char="•"/>
            </a:pPr>
            <a:r>
              <a:rPr lang="en-US" sz="1300" dirty="0" smtClean="0"/>
              <a:t>condensate </a:t>
            </a:r>
            <a:r>
              <a:rPr lang="en-US" sz="1300" dirty="0"/>
              <a:t>tanks</a:t>
            </a:r>
          </a:p>
          <a:p>
            <a:endParaRPr lang="en-US" dirty="0"/>
          </a:p>
        </p:txBody>
      </p:sp>
      <p:cxnSp>
        <p:nvCxnSpPr>
          <p:cNvPr id="3" name="Straight Arrow Connector 2"/>
          <p:cNvCxnSpPr/>
          <p:nvPr/>
        </p:nvCxnSpPr>
        <p:spPr>
          <a:xfrm flipV="1">
            <a:off x="1219200" y="2600325"/>
            <a:ext cx="2819400" cy="172166"/>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9" name="Straight Arrow Connector 8"/>
          <p:cNvCxnSpPr/>
          <p:nvPr/>
        </p:nvCxnSpPr>
        <p:spPr>
          <a:xfrm>
            <a:off x="1219200" y="3052763"/>
            <a:ext cx="1828800" cy="20157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0" name="Straight Arrow Connector 9"/>
          <p:cNvCxnSpPr/>
          <p:nvPr/>
        </p:nvCxnSpPr>
        <p:spPr>
          <a:xfrm>
            <a:off x="1219200" y="3419118"/>
            <a:ext cx="2667000" cy="17775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822579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279629"/>
            <a:ext cx="6116069" cy="373516"/>
          </a:xfrm>
        </p:spPr>
        <p:txBody>
          <a:bodyPr>
            <a:noAutofit/>
          </a:bodyPr>
          <a:lstStyle/>
          <a:p>
            <a:r>
              <a:rPr lang="en-US" sz="2000" dirty="0"/>
              <a:t>Producing well site with impoundment</a:t>
            </a:r>
          </a:p>
        </p:txBody>
      </p:sp>
      <p:sp>
        <p:nvSpPr>
          <p:cNvPr id="7" name="Text Placeholder 6"/>
          <p:cNvSpPr>
            <a:spLocks noGrp="1"/>
          </p:cNvSpPr>
          <p:nvPr>
            <p:ph type="body" sz="half" idx="2"/>
          </p:nvPr>
        </p:nvSpPr>
        <p:spPr>
          <a:xfrm>
            <a:off x="62866" y="1504950"/>
            <a:ext cx="1461134" cy="1752600"/>
          </a:xfrm>
        </p:spPr>
        <p:txBody>
          <a:bodyPr>
            <a:noAutofit/>
          </a:bodyPr>
          <a:lstStyle/>
          <a:p>
            <a:r>
              <a:rPr lang="en-US" sz="1600" dirty="0" smtClean="0"/>
              <a:t>6 hectares:</a:t>
            </a:r>
            <a:endParaRPr lang="en-US" sz="1600" dirty="0"/>
          </a:p>
          <a:p>
            <a:pPr marL="192881" indent="-192881">
              <a:buFont typeface="Arial" panose="020B0604020202020204" pitchFamily="34" charset="0"/>
              <a:buChar char="•"/>
            </a:pPr>
            <a:r>
              <a:rPr lang="en-US" sz="1200" dirty="0"/>
              <a:t>access/service road</a:t>
            </a:r>
          </a:p>
          <a:p>
            <a:pPr marL="192881" indent="-192881">
              <a:buFont typeface="Arial" panose="020B0604020202020204" pitchFamily="34" charset="0"/>
              <a:buChar char="•"/>
            </a:pPr>
            <a:r>
              <a:rPr lang="en-US" sz="1200" dirty="0" smtClean="0"/>
              <a:t>well </a:t>
            </a:r>
            <a:r>
              <a:rPr lang="en-US" sz="1200" dirty="0"/>
              <a:t>heads</a:t>
            </a:r>
          </a:p>
          <a:p>
            <a:pPr marL="192881" indent="-192881">
              <a:buFont typeface="Arial" panose="020B0604020202020204" pitchFamily="34" charset="0"/>
              <a:buChar char="•"/>
            </a:pPr>
            <a:r>
              <a:rPr lang="en-US" sz="1200" dirty="0" smtClean="0"/>
              <a:t>separators</a:t>
            </a:r>
            <a:endParaRPr lang="en-US" sz="1200" dirty="0"/>
          </a:p>
          <a:p>
            <a:pPr marL="192881" indent="-192881">
              <a:buFont typeface="Arial" panose="020B0604020202020204" pitchFamily="34" charset="0"/>
              <a:buChar char="•"/>
            </a:pPr>
            <a:r>
              <a:rPr lang="en-US" sz="1200" dirty="0" smtClean="0"/>
              <a:t>condensate </a:t>
            </a:r>
            <a:r>
              <a:rPr lang="en-US" sz="1200" dirty="0"/>
              <a:t>tanks</a:t>
            </a:r>
          </a:p>
        </p:txBody>
      </p:sp>
      <p:pic>
        <p:nvPicPr>
          <p:cNvPr id="3" name="Content Placeholder 2"/>
          <p:cNvPicPr>
            <a:picLocks noGrp="1" noChangeAspect="1"/>
          </p:cNvPicPr>
          <p:nvPr>
            <p:ph idx="1"/>
          </p:nvPr>
        </p:nvPicPr>
        <p:blipFill>
          <a:blip r:embed="rId2"/>
          <a:stretch>
            <a:fillRect/>
          </a:stretch>
        </p:blipFill>
        <p:spPr>
          <a:xfrm>
            <a:off x="1411941" y="819150"/>
            <a:ext cx="5267666" cy="3295650"/>
          </a:xfrm>
          <a:prstGeom prst="rect">
            <a:avLst/>
          </a:prstGeom>
        </p:spPr>
      </p:pic>
      <p:cxnSp>
        <p:nvCxnSpPr>
          <p:cNvPr id="6" name="Straight Arrow Connector 5"/>
          <p:cNvCxnSpPr/>
          <p:nvPr/>
        </p:nvCxnSpPr>
        <p:spPr>
          <a:xfrm flipH="1">
            <a:off x="3028950" y="653145"/>
            <a:ext cx="114300" cy="1518555"/>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5400035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 y="800100"/>
            <a:ext cx="2171700" cy="1450395"/>
          </a:xfrm>
        </p:spPr>
        <p:txBody>
          <a:bodyPr>
            <a:normAutofit/>
          </a:bodyPr>
          <a:lstStyle/>
          <a:p>
            <a:r>
              <a:rPr lang="en-US" dirty="0" smtClean="0"/>
              <a:t>Fluids at the well site</a:t>
            </a:r>
            <a:endParaRPr lang="en-US" dirty="0"/>
          </a:p>
        </p:txBody>
      </p:sp>
      <p:pic>
        <p:nvPicPr>
          <p:cNvPr id="6" name="Picture 5"/>
          <p:cNvPicPr>
            <a:picLocks noChangeAspect="1"/>
          </p:cNvPicPr>
          <p:nvPr/>
        </p:nvPicPr>
        <p:blipFill>
          <a:blip r:embed="rId2"/>
          <a:stretch>
            <a:fillRect/>
          </a:stretch>
        </p:blipFill>
        <p:spPr>
          <a:xfrm>
            <a:off x="2000250" y="438150"/>
            <a:ext cx="4864100" cy="3648076"/>
          </a:xfrm>
          <a:prstGeom prst="rect">
            <a:avLst/>
          </a:prstGeom>
        </p:spPr>
      </p:pic>
    </p:spTree>
    <p:extLst>
      <p:ext uri="{BB962C8B-B14F-4D97-AF65-F5344CB8AC3E}">
        <p14:creationId xmlns:p14="http://schemas.microsoft.com/office/powerpoint/2010/main" val="39135920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6200" y="69119"/>
            <a:ext cx="6629400" cy="953248"/>
          </a:xfrm>
        </p:spPr>
        <p:txBody>
          <a:bodyPr>
            <a:normAutofit fontScale="90000"/>
          </a:bodyPr>
          <a:lstStyle/>
          <a:p>
            <a:pPr algn="ctr"/>
            <a:r>
              <a:rPr lang="en-US" sz="2000" dirty="0">
                <a:solidFill>
                  <a:srgbClr val="C00000"/>
                </a:solidFill>
              </a:rPr>
              <a:t>Produced water volumes: MIP 3,5H after160 days  </a:t>
            </a:r>
            <a:r>
              <a:rPr lang="en-US" sz="2700" cap="none" dirty="0" smtClean="0"/>
              <a:t/>
            </a:r>
            <a:br>
              <a:rPr lang="en-US" sz="2700" cap="none" dirty="0" smtClean="0"/>
            </a:br>
            <a:r>
              <a:rPr lang="en-US" sz="1300" dirty="0"/>
              <a:t>3H produced 92% more water, 30% more gas</a:t>
            </a:r>
            <a:br>
              <a:rPr lang="en-US" sz="1300" dirty="0"/>
            </a:br>
            <a:r>
              <a:rPr lang="en-US" sz="1300" dirty="0"/>
              <a:t>1 bbl=0.16 m</a:t>
            </a:r>
            <a:r>
              <a:rPr lang="en-US" sz="1300" baseline="30000" dirty="0"/>
              <a:t>3</a:t>
            </a:r>
            <a:r>
              <a:rPr lang="en-US" sz="1300" dirty="0"/>
              <a:t>  </a:t>
            </a:r>
            <a:br>
              <a:rPr lang="en-US" sz="1300" dirty="0"/>
            </a:br>
            <a:r>
              <a:rPr lang="en-US" sz="1300" dirty="0"/>
              <a:t>6.25 </a:t>
            </a:r>
            <a:r>
              <a:rPr lang="en-US" sz="1300" dirty="0" err="1"/>
              <a:t>bbl</a:t>
            </a:r>
            <a:r>
              <a:rPr lang="en-US" sz="1300" dirty="0"/>
              <a:t>/m</a:t>
            </a:r>
            <a:r>
              <a:rPr lang="en-US" sz="1300" baseline="30000" dirty="0"/>
              <a:t>3</a:t>
            </a:r>
          </a:p>
        </p:txBody>
      </p:sp>
      <p:pic>
        <p:nvPicPr>
          <p:cNvPr id="4" name="Content Placeholder 3"/>
          <p:cNvPicPr>
            <a:picLocks noGrp="1" noChangeAspect="1"/>
          </p:cNvPicPr>
          <p:nvPr>
            <p:ph sz="half" idx="1"/>
          </p:nvPr>
        </p:nvPicPr>
        <p:blipFill>
          <a:blip r:embed="rId2"/>
          <a:stretch>
            <a:fillRect/>
          </a:stretch>
        </p:blipFill>
        <p:spPr>
          <a:xfrm>
            <a:off x="23519" y="1352549"/>
            <a:ext cx="3348331" cy="2679501"/>
          </a:xfrm>
          <a:prstGeom prst="rect">
            <a:avLst/>
          </a:prstGeom>
        </p:spPr>
      </p:pic>
      <p:pic>
        <p:nvPicPr>
          <p:cNvPr id="6" name="Content Placeholder 5"/>
          <p:cNvPicPr>
            <a:picLocks noGrp="1" noChangeAspect="1"/>
          </p:cNvPicPr>
          <p:nvPr>
            <p:ph sz="half" idx="2"/>
          </p:nvPr>
        </p:nvPicPr>
        <p:blipFill>
          <a:blip r:embed="rId3"/>
          <a:stretch>
            <a:fillRect/>
          </a:stretch>
        </p:blipFill>
        <p:spPr>
          <a:xfrm>
            <a:off x="3437852" y="1352550"/>
            <a:ext cx="3267748" cy="2679501"/>
          </a:xfrm>
          <a:prstGeom prst="rect">
            <a:avLst/>
          </a:prstGeom>
        </p:spPr>
      </p:pic>
      <p:sp>
        <p:nvSpPr>
          <p:cNvPr id="13" name="Rectangular Callout 12"/>
          <p:cNvSpPr/>
          <p:nvPr/>
        </p:nvSpPr>
        <p:spPr>
          <a:xfrm>
            <a:off x="5846039" y="819150"/>
            <a:ext cx="750463" cy="817985"/>
          </a:xfrm>
          <a:prstGeom prst="wedgeRectCallout">
            <a:avLst>
              <a:gd name="adj1" fmla="val 46612"/>
              <a:gd name="adj2" fmla="val 9576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bg1"/>
                </a:solidFill>
                <a:latin typeface="Calibri" panose="020F0502020204030204" pitchFamily="34" charset="0"/>
              </a:rPr>
              <a:t>~10% of injected water</a:t>
            </a:r>
          </a:p>
        </p:txBody>
      </p:sp>
      <p:cxnSp>
        <p:nvCxnSpPr>
          <p:cNvPr id="17" name="Straight Arrow Connector 16"/>
          <p:cNvCxnSpPr/>
          <p:nvPr/>
        </p:nvCxnSpPr>
        <p:spPr>
          <a:xfrm>
            <a:off x="6400800" y="2114550"/>
            <a:ext cx="0" cy="457200"/>
          </a:xfrm>
          <a:prstGeom prst="straightConnector1">
            <a:avLst/>
          </a:prstGeom>
          <a:ln>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846039" y="2245768"/>
            <a:ext cx="540533" cy="213585"/>
          </a:xfrm>
          <a:prstGeom prst="rect">
            <a:avLst/>
          </a:prstGeom>
          <a:noFill/>
        </p:spPr>
        <p:txBody>
          <a:bodyPr wrap="none" rtlCol="0">
            <a:spAutoFit/>
          </a:bodyPr>
          <a:lstStyle/>
          <a:p>
            <a:r>
              <a:rPr lang="en-US" sz="788" dirty="0">
                <a:latin typeface="Calibri" panose="020F0502020204030204" pitchFamily="34" charset="0"/>
              </a:rPr>
              <a:t>4675 bbl</a:t>
            </a:r>
          </a:p>
        </p:txBody>
      </p:sp>
    </p:spTree>
    <p:extLst>
      <p:ext uri="{BB962C8B-B14F-4D97-AF65-F5344CB8AC3E}">
        <p14:creationId xmlns:p14="http://schemas.microsoft.com/office/powerpoint/2010/main" val="1592532178"/>
      </p:ext>
    </p:extLst>
  </p:cSld>
  <p:clrMapOvr>
    <a:masterClrMapping/>
  </p:clrMapOvr>
  <p:timing>
    <p:tnLst>
      <p:par>
        <p:cTn id="1" dur="indefinite" restart="never" nodeType="tmRoot"/>
      </p:par>
    </p:tnLst>
  </p:timing>
</p:sld>
</file>

<file path=ppt/theme/theme1.xml><?xml version="1.0" encoding="utf-8"?>
<a:theme xmlns:a="http://schemas.openxmlformats.org/drawingml/2006/main" name="WVUBra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WVUBrand.thmx</Template>
  <TotalTime>4734</TotalTime>
  <Words>540</Words>
  <Application>Microsoft Office PowerPoint</Application>
  <PresentationFormat>Custom</PresentationFormat>
  <Paragraphs>148</Paragraphs>
  <Slides>34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Tahoma</vt:lpstr>
      <vt:lpstr>Times New Roman</vt:lpstr>
      <vt:lpstr>WVUBrand</vt:lpstr>
      <vt:lpstr>What MSEEL Tells us about shale gas water and waste</vt:lpstr>
      <vt:lpstr>PowerPoint Presentation</vt:lpstr>
      <vt:lpstr>MSEEL Drilling MIP 3H and 5H</vt:lpstr>
      <vt:lpstr>MSEEL Completion MIP 3H and 5H</vt:lpstr>
      <vt:lpstr>Water and solid waste studies:  Characterization and management</vt:lpstr>
      <vt:lpstr>Producing Marcellus well pad:  4 wells</vt:lpstr>
      <vt:lpstr>Producing well site with impoundment</vt:lpstr>
      <vt:lpstr>Fluids at the well site</vt:lpstr>
      <vt:lpstr>Produced water volumes: MIP 3,5H after160 days   3H produced 92% more water, 30% more gas 1 bbl=0.16 m3   6.25 bbl/m3</vt:lpstr>
      <vt:lpstr>Chemical Characterization</vt:lpstr>
      <vt:lpstr>Produced water evolution:  MIP 3H</vt:lpstr>
      <vt:lpstr>Nearly all parameters were higher in flowback than frac fluid   MW=makeup water HF=frac fluid MIP=produced water   </vt:lpstr>
      <vt:lpstr>MW: Makeup water,    HF: Hydraulic fracturing fluid,    MIP: produced water</vt:lpstr>
      <vt:lpstr>Terminology:  solid wastes</vt:lpstr>
      <vt:lpstr>Drilling wastes</vt:lpstr>
      <vt:lpstr>Solids separation</vt:lpstr>
      <vt:lpstr>Conventional drilling mud   Drill Cuttings % samples  (Liquid fraction)  &gt; TCLP limit</vt:lpstr>
      <vt:lpstr>Using ‘Green’ Drilling Mud  no parameters exceeded TCLP</vt:lpstr>
      <vt:lpstr>Drilling mud:  Bio-Basetm 365</vt:lpstr>
      <vt:lpstr>Radiochemistry:  drill cuttings USDOT low level radioactive waste:  2,000 pCi/g</vt:lpstr>
      <vt:lpstr>Leakage:  Avoidable sources of contamination</vt:lpstr>
      <vt:lpstr>Containing leaks</vt:lpstr>
      <vt:lpstr>Roll-off container leaking drill cuttings and fluid onto unlined drill pad</vt:lpstr>
      <vt:lpstr>Good:  A properly  constructed Impoundment</vt:lpstr>
      <vt:lpstr>Bad:  Poorly installed plastic liner</vt:lpstr>
      <vt:lpstr>Unsupported pipe may break</vt:lpstr>
      <vt:lpstr>Explosions are rare but this one resulted in a major produced water release and fish kill No secondary containment</vt:lpstr>
      <vt:lpstr>Practical Risk Reduction: Polymer liner across drill  pad covered with gravel.   Secondary Containment around tanks</vt:lpstr>
      <vt:lpstr>Exposure Pathways  A.  Has not been documented  B.  Documented, results from poor well integrity </vt:lpstr>
      <vt:lpstr>Most likely human/environmental exposure pathways</vt:lpstr>
      <vt:lpstr>Recommendations:   reducing accidental releases of Produced Water</vt:lpstr>
      <vt:lpstr>Conclusions</vt:lpstr>
      <vt:lpstr>Salts have been declining in the Monongahela River since 2010</vt:lpstr>
      <vt:lpstr>For more information Please Contact: </vt:lpstr>
    </vt:vector>
  </TitlesOfParts>
  <Company>West Virginia University</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Schwer</dc:creator>
  <cp:lastModifiedBy>Andrew Stacy</cp:lastModifiedBy>
  <cp:revision>244</cp:revision>
  <cp:lastPrinted>2011-03-15T19:57:48Z</cp:lastPrinted>
  <dcterms:created xsi:type="dcterms:W3CDTF">2011-05-31T15:02:54Z</dcterms:created>
  <dcterms:modified xsi:type="dcterms:W3CDTF">2016-10-05T17:49:55Z</dcterms:modified>
</cp:coreProperties>
</file>